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
      <p:font typeface="Playfair Display"/>
      <p:regular r:id="rId34"/>
      <p:bold r:id="rId35"/>
      <p:italic r:id="rId36"/>
      <p:boldItalic r:id="rId37"/>
    </p:embeddedFont>
    <p:embeddedFont>
      <p:font typeface="Maven Pro"/>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0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0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PlayfairDisplay-bold.fntdata"/><Relationship Id="rId12" Type="http://schemas.openxmlformats.org/officeDocument/2006/relationships/slide" Target="slides/slide7.xml"/><Relationship Id="rId34" Type="http://schemas.openxmlformats.org/officeDocument/2006/relationships/font" Target="fonts/PlayfairDisplay-regular.fntdata"/><Relationship Id="rId15" Type="http://schemas.openxmlformats.org/officeDocument/2006/relationships/slide" Target="slides/slide10.xml"/><Relationship Id="rId37" Type="http://schemas.openxmlformats.org/officeDocument/2006/relationships/font" Target="fonts/PlayfairDisplay-boldItalic.fntdata"/><Relationship Id="rId14" Type="http://schemas.openxmlformats.org/officeDocument/2006/relationships/slide" Target="slides/slide9.xml"/><Relationship Id="rId36" Type="http://schemas.openxmlformats.org/officeDocument/2006/relationships/font" Target="fonts/PlayfairDisplay-italic.fntdata"/><Relationship Id="rId17" Type="http://schemas.openxmlformats.org/officeDocument/2006/relationships/slide" Target="slides/slide12.xml"/><Relationship Id="rId39" Type="http://schemas.openxmlformats.org/officeDocument/2006/relationships/font" Target="fonts/MavenPro-bold.fntdata"/><Relationship Id="rId16" Type="http://schemas.openxmlformats.org/officeDocument/2006/relationships/slide" Target="slides/slide11.xml"/><Relationship Id="rId38" Type="http://schemas.openxmlformats.org/officeDocument/2006/relationships/font" Target="fonts/MavenPr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for slides like no. 4 or 7 we can add images. Sure, do you want to look for some. I am working on the formatting rn. I added for 7, something like that?  Like the design, its just not clear, it looks a bit blurry. Is there a more clear version/higher quality? Yep I’ll look for a better quality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 you think about this image for each slide? The small Montgomery County Logo in the top right corner?</a:t>
            </a:r>
            <a:br>
              <a:rPr lang="en"/>
            </a:br>
            <a:r>
              <a:rPr lang="en"/>
              <a:t>Yep we can do that, looks good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82351f34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82351f34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82351f34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82351f34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06719eaacf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06719eaacf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now going to look deeper into traffic violations and outcomes, here we created a tree map that shows the top 15 traffic violation types from 2018-current. As you can see, the majority of violations come from drivers failing to obey traffic instructions, failing to display registration or displaying expired registration, and exceeding speed limits. Another common offense is using a hand held telephone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082351f349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082351f349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area chart tracks violation patterns from 2018 to 2024, showing three types of violations: Citations, ESERO, and Warnings. There's a notable decline in overall violations from about 200,000 in 2018 to approximately 50,000 by 2020, after which the numbers stabilized. Warnings (shown in pink) consistently make up the largest portion of violations throughout the period. The most dramatic decrease occurred between 2019 and 2020, possibly coinciding with policy changes or external factors like the pandemic.</a:t>
            </a:r>
            <a:br>
              <a:rPr lang="en"/>
            </a:br>
            <a:r>
              <a:rPr lang="en"/>
              <a:t>This stacked bar chart shows the distribution of different violation outcomes across five categories: Arrest, Citation, SERO, Unknown, and Warning. Each bar represents the percentage breakdown for a specific violation type. Warnings dominate the "Warning" category at nearly 100%, while Arrests and Citations show a mix of primarily Citation outcomes. SERO violations are exclusively handled as SERO cases, showing strict categorization in enforcement procedures.</a:t>
            </a:r>
            <a:br>
              <a:rPr lang="en"/>
            </a:br>
            <a:br>
              <a:rPr lang="en"/>
            </a:br>
            <a:r>
              <a:rPr lang="en"/>
              <a:t>Speaker Notes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Opening Context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These graphs track violation trends from 2018 to 2024</a:t>
            </a:r>
            <a:endParaRPr/>
          </a:p>
          <a:p>
            <a:pPr indent="0" lvl="0" marL="0" rtl="0" algn="l">
              <a:spcBef>
                <a:spcPts val="0"/>
              </a:spcBef>
              <a:spcAft>
                <a:spcPts val="0"/>
              </a:spcAft>
              <a:buClr>
                <a:schemeClr val="dk1"/>
              </a:buClr>
              <a:buSzPts val="1100"/>
              <a:buFont typeface="Arial"/>
              <a:buNone/>
            </a:pPr>
            <a:r>
              <a:rPr lang="en"/>
              <a:t>Data is categorized by violation types: Citations, ESERO, and Warnings</a:t>
            </a:r>
            <a:endParaRPr/>
          </a:p>
          <a:p>
            <a:pPr indent="0" lvl="0" marL="0" rtl="0" algn="l">
              <a:spcBef>
                <a:spcPts val="0"/>
              </a:spcBef>
              <a:spcAft>
                <a:spcPts val="0"/>
              </a:spcAft>
              <a:buClr>
                <a:schemeClr val="dk1"/>
              </a:buClr>
              <a:buSzPts val="1100"/>
              <a:buFont typeface="Arial"/>
              <a:buNone/>
            </a:pPr>
            <a:r>
              <a:rPr lang="en"/>
              <a:t>Analysis covers both total violations and search outcomes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Violation Volume Trends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Start by highlighting the dramatic overall decline from 2018</a:t>
            </a:r>
            <a:endParaRPr/>
          </a:p>
          <a:p>
            <a:pPr indent="0" lvl="0" marL="0" rtl="0" algn="l">
              <a:spcBef>
                <a:spcPts val="0"/>
              </a:spcBef>
              <a:spcAft>
                <a:spcPts val="0"/>
              </a:spcAft>
              <a:buClr>
                <a:schemeClr val="dk1"/>
              </a:buClr>
              <a:buSzPts val="1100"/>
              <a:buFont typeface="Arial"/>
              <a:buNone/>
            </a:pPr>
            <a:r>
              <a:rPr lang="en"/>
              <a:t>Emphasize the rapid decrease in the first two years</a:t>
            </a:r>
            <a:endParaRPr/>
          </a:p>
          <a:p>
            <a:pPr indent="0" lvl="0" marL="0" rtl="0" algn="l">
              <a:spcBef>
                <a:spcPts val="0"/>
              </a:spcBef>
              <a:spcAft>
                <a:spcPts val="0"/>
              </a:spcAft>
              <a:buClr>
                <a:schemeClr val="dk1"/>
              </a:buClr>
              <a:buSzPts val="1100"/>
              <a:buFont typeface="Arial"/>
              <a:buNone/>
            </a:pPr>
            <a:r>
              <a:rPr lang="en"/>
              <a:t>Point out the stabilization period post-2020</a:t>
            </a:r>
            <a:endParaRPr/>
          </a:p>
          <a:p>
            <a:pPr indent="0" lvl="0" marL="0" rtl="0" algn="l">
              <a:spcBef>
                <a:spcPts val="0"/>
              </a:spcBef>
              <a:spcAft>
                <a:spcPts val="0"/>
              </a:spcAft>
              <a:buClr>
                <a:schemeClr val="dk1"/>
              </a:buClr>
              <a:buSzPts val="1100"/>
              <a:buFont typeface="Arial"/>
              <a:buNone/>
            </a:pPr>
            <a:r>
              <a:rPr lang="en"/>
              <a:t>Note the consistent lower levels maintained through 2024</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Violation Type Distribution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Highlight that Warnings remain the predominant violation type</a:t>
            </a:r>
            <a:endParaRPr/>
          </a:p>
          <a:p>
            <a:pPr indent="0" lvl="0" marL="0" rtl="0" algn="l">
              <a:spcBef>
                <a:spcPts val="0"/>
              </a:spcBef>
              <a:spcAft>
                <a:spcPts val="0"/>
              </a:spcAft>
              <a:buClr>
                <a:schemeClr val="dk1"/>
              </a:buClr>
              <a:buSzPts val="1100"/>
              <a:buFont typeface="Arial"/>
              <a:buNone/>
            </a:pPr>
            <a:r>
              <a:rPr lang="en"/>
              <a:t>Discuss the proportional decline in ESERO violations</a:t>
            </a:r>
            <a:endParaRPr/>
          </a:p>
          <a:p>
            <a:pPr indent="0" lvl="0" marL="0" rtl="0" algn="l">
              <a:spcBef>
                <a:spcPts val="0"/>
              </a:spcBef>
              <a:spcAft>
                <a:spcPts val="0"/>
              </a:spcAft>
              <a:buClr>
                <a:schemeClr val="dk1"/>
              </a:buClr>
              <a:buSzPts val="1100"/>
              <a:buFont typeface="Arial"/>
              <a:buNone/>
            </a:pPr>
            <a:r>
              <a:rPr lang="en"/>
              <a:t>Note the relatively smaller proportion of Citations throughout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Search Outcomes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Explain the varying success rates by violation type</a:t>
            </a:r>
            <a:endParaRPr/>
          </a:p>
          <a:p>
            <a:pPr indent="0" lvl="0" marL="0" rtl="0" algn="l">
              <a:spcBef>
                <a:spcPts val="0"/>
              </a:spcBef>
              <a:spcAft>
                <a:spcPts val="0"/>
              </a:spcAft>
              <a:buClr>
                <a:schemeClr val="dk1"/>
              </a:buClr>
              <a:buSzPts val="1100"/>
              <a:buFont typeface="Arial"/>
              <a:buNone/>
            </a:pPr>
            <a:r>
              <a:rPr lang="en"/>
              <a:t>Emphasize the near-perfect search outcome for Warnings</a:t>
            </a:r>
            <a:endParaRPr/>
          </a:p>
          <a:p>
            <a:pPr indent="0" lvl="0" marL="0" rtl="0" algn="l">
              <a:spcBef>
                <a:spcPts val="0"/>
              </a:spcBef>
              <a:spcAft>
                <a:spcPts val="0"/>
              </a:spcAft>
              <a:buClr>
                <a:schemeClr val="dk1"/>
              </a:buClr>
              <a:buSzPts val="1100"/>
              <a:buFont typeface="Arial"/>
              <a:buNone/>
            </a:pPr>
            <a:r>
              <a:rPr lang="en"/>
              <a:t>Compare the lower success rates for Arrests and Citations</a:t>
            </a:r>
            <a:endParaRPr/>
          </a:p>
          <a:p>
            <a:pPr indent="0" lvl="0" marL="0" rtl="0" algn="l">
              <a:spcBef>
                <a:spcPts val="0"/>
              </a:spcBef>
              <a:spcAft>
                <a:spcPts val="0"/>
              </a:spcAft>
              <a:buClr>
                <a:schemeClr val="dk1"/>
              </a:buClr>
              <a:buSzPts val="1100"/>
              <a:buFont typeface="Arial"/>
              <a:buNone/>
            </a:pPr>
            <a:r>
              <a:rPr lang="en"/>
              <a:t>Discuss implications for enforcement efficiency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Concluding Observations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Highlight the overall improvement in compliance over time</a:t>
            </a:r>
            <a:endParaRPr/>
          </a:p>
          <a:p>
            <a:pPr indent="0" lvl="0" marL="0" rtl="0" algn="l">
              <a:spcBef>
                <a:spcPts val="0"/>
              </a:spcBef>
              <a:spcAft>
                <a:spcPts val="0"/>
              </a:spcAft>
              <a:buClr>
                <a:schemeClr val="dk1"/>
              </a:buClr>
              <a:buSzPts val="1100"/>
              <a:buFont typeface="Arial"/>
              <a:buNone/>
            </a:pPr>
            <a:r>
              <a:rPr lang="en"/>
              <a:t>Discuss the effectiveness of warning-based enforcement</a:t>
            </a:r>
            <a:endParaRPr/>
          </a:p>
          <a:p>
            <a:pPr indent="0" lvl="0" marL="0" rtl="0" algn="l">
              <a:spcBef>
                <a:spcPts val="0"/>
              </a:spcBef>
              <a:spcAft>
                <a:spcPts val="0"/>
              </a:spcAft>
              <a:buNone/>
            </a:pPr>
            <a:r>
              <a:rPr lang="en"/>
              <a:t>Note the sustained lower violation rates in recent years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06719eaac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06719eaac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06719eaacf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06719eaacf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082351f34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082351f34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t>
            </a:r>
            <a:r>
              <a:rPr lang="en"/>
              <a:t>dug deeper into the human impact of traffic stops, we examined two key factors: who is being stopped and when. </a:t>
            </a:r>
            <a:r>
              <a:rPr lang="en">
                <a:solidFill>
                  <a:schemeClr val="dk1"/>
                </a:solidFill>
              </a:rPr>
              <a:t>While accidents are a primary concern,</a:t>
            </a:r>
            <a:r>
              <a:rPr lang="en"/>
              <a:t> we also analyzed demographic data like race and time of day to identify potential patterns.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07d8cdcd7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07d8cdcd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Montgomery County is a racially and ethnically diverse community with a significant presence of White, Black or African American, Asian, and Hispanic or Latino populations.</a:t>
            </a:r>
            <a:endParaRPr/>
          </a:p>
          <a:p>
            <a:pPr indent="0" lvl="0" marL="0" rtl="0" algn="l">
              <a:lnSpc>
                <a:spcPct val="115000"/>
              </a:lnSpc>
              <a:spcBef>
                <a:spcPts val="1200"/>
              </a:spcBef>
              <a:spcAft>
                <a:spcPts val="1200"/>
              </a:spcAft>
              <a:buNone/>
            </a:pPr>
            <a:r>
              <a:rPr lang="en"/>
              <a:t>In 2022, the number of White (non-Hispanic) residents in Montgomery County were twice that of any other race or ethnicity. The three largest ethnic groups in the county are White, Black/Native American, and Asian. Notably, the Hispanic population comprises approximately 2</a:t>
            </a:r>
            <a:r>
              <a:rPr lang="en"/>
              <a:t>11K</a:t>
            </a:r>
            <a:r>
              <a:rPr lang="en"/>
              <a:t> individuals, accounting for around 20% of the total population in Montgomery County.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08a0db32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08a0db32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As we proceed to analyze the demographic variations in violations by race, we observe that violations among the Asian, Black, and Hispanic groups tend to be more clustered. You can see how each racial group’s violations are mapped out as the video is playing.</a:t>
            </a:r>
            <a:endParaRPr/>
          </a:p>
          <a:p>
            <a:pPr indent="0" lvl="0" marL="0" rtl="0" algn="l">
              <a:lnSpc>
                <a:spcPct val="115000"/>
              </a:lnSpc>
              <a:spcBef>
                <a:spcPts val="1200"/>
              </a:spcBef>
              <a:spcAft>
                <a:spcPts val="1200"/>
              </a:spcAft>
              <a:buNone/>
            </a:pPr>
            <a:r>
              <a:rPr lang="en"/>
              <a:t>In contrast, violations within the White population are more broadly distributed. Additionally, the Native American group exhibits significantly fewer violations compared to the other groups.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082351f34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082351f34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Sequential Palette: Red to Blue. Explain what “Other” is. Does it mean mixed?</a:t>
            </a:r>
            <a:br>
              <a:rPr lang="en"/>
            </a:br>
            <a:br>
              <a:rPr lang="en"/>
            </a:br>
            <a:r>
              <a:rPr lang="en"/>
              <a:t>Speaker Notes (Key Points):</a:t>
            </a:r>
            <a:endParaRPr/>
          </a:p>
          <a:p>
            <a:pPr indent="-298450" lvl="0" marL="457200" rtl="0" algn="l">
              <a:lnSpc>
                <a:spcPct val="115000"/>
              </a:lnSpc>
              <a:spcBef>
                <a:spcPts val="1200"/>
              </a:spcBef>
              <a:spcAft>
                <a:spcPts val="0"/>
              </a:spcAft>
              <a:buClr>
                <a:schemeClr val="dk1"/>
              </a:buClr>
              <a:buSzPts val="1100"/>
              <a:buAutoNum type="arabicPeriod"/>
            </a:pPr>
            <a:r>
              <a:rPr lang="en"/>
              <a:t>"The hourly distribution of traffic stops reveals significant variations across racial groups, with notable disparities during certain time periods."</a:t>
            </a:r>
            <a:endParaRPr/>
          </a:p>
          <a:p>
            <a:pPr indent="-298450" lvl="0" marL="457200" rtl="0" algn="l">
              <a:lnSpc>
                <a:spcPct val="115000"/>
              </a:lnSpc>
              <a:spcBef>
                <a:spcPts val="0"/>
              </a:spcBef>
              <a:spcAft>
                <a:spcPts val="0"/>
              </a:spcAft>
              <a:buClr>
                <a:schemeClr val="dk1"/>
              </a:buClr>
              <a:buSzPts val="1100"/>
              <a:buAutoNum type="arabicPeriod"/>
            </a:pPr>
            <a:r>
              <a:rPr lang="en"/>
              <a:t>"When we overlay violation types with stop times, we see patterns that suggest both enforcement priorities and community behavior patterns."</a:t>
            </a:r>
            <a:endParaRPr/>
          </a:p>
          <a:p>
            <a:pPr indent="-298450" lvl="0" marL="457200" rtl="0" algn="l">
              <a:lnSpc>
                <a:spcPct val="115000"/>
              </a:lnSpc>
              <a:spcBef>
                <a:spcPts val="0"/>
              </a:spcBef>
              <a:spcAft>
                <a:spcPts val="0"/>
              </a:spcAft>
              <a:buClr>
                <a:schemeClr val="dk1"/>
              </a:buClr>
              <a:buSzPts val="1100"/>
              <a:buAutoNum type="arabicPeriod"/>
            </a:pPr>
            <a:r>
              <a:rPr lang="en"/>
              <a:t>"The demographic composition of Montgomery County provides crucial context for understanding these patterns, particularly the disparity between population percentages and stop rates."</a:t>
            </a:r>
            <a:endParaRPr/>
          </a:p>
          <a:p>
            <a:pPr indent="-298450" lvl="0" marL="457200" rtl="0" algn="l">
              <a:lnSpc>
                <a:spcPct val="115000"/>
              </a:lnSpc>
              <a:spcBef>
                <a:spcPts val="0"/>
              </a:spcBef>
              <a:spcAft>
                <a:spcPts val="0"/>
              </a:spcAft>
              <a:buClr>
                <a:schemeClr val="dk1"/>
              </a:buClr>
              <a:buSzPts val="1100"/>
              <a:buAutoNum type="arabicPeriod"/>
            </a:pPr>
            <a:r>
              <a:rPr lang="en"/>
              <a:t>"Peak violation times correlate with specific violation types, suggesting opportunities for targeted interventions that consider both time and community factors."</a:t>
            </a:r>
            <a:endParaRPr/>
          </a:p>
          <a:p>
            <a:pPr indent="-298450" lvl="0" marL="457200" rtl="0" algn="l">
              <a:lnSpc>
                <a:spcPct val="115000"/>
              </a:lnSpc>
              <a:spcBef>
                <a:spcPts val="0"/>
              </a:spcBef>
              <a:spcAft>
                <a:spcPts val="0"/>
              </a:spcAft>
              <a:buClr>
                <a:schemeClr val="dk1"/>
              </a:buClr>
              <a:buSzPts val="1100"/>
              <a:buAutoNum type="arabicPeriod"/>
            </a:pPr>
            <a:r>
              <a:rPr lang="en"/>
              <a:t>"The combined analysis reveals complex interactions between demographics, time of day, and violation types, pointing to opportunities for more equitable and effective traffic safety measures."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04aed9d26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04aed9d26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added a few images and a basic animation, have a look at that. Maybe ill change that once we download the pptx</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07d8cdcd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07d8cdcd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04aed9d264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04aed9d264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Decline in Traffic Violations:</a:t>
            </a:r>
            <a:r>
              <a:rPr lang="en">
                <a:solidFill>
                  <a:schemeClr val="dk1"/>
                </a:solidFill>
              </a:rPr>
              <a:t> Violations dropped 75% from 2018 to 2020, stabilizing at lower levels post-COVID, indicating effective policies and behavior shifts.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Disparities by Race:</a:t>
            </a:r>
            <a:r>
              <a:rPr lang="en">
                <a:solidFill>
                  <a:schemeClr val="dk1"/>
                </a:solidFill>
              </a:rPr>
              <a:t> Black and Hispanic drivers face higher stop rates, especially in the evening, while Native American women experience disproportionately high search rates. Asian and Native American drivers have consistently lower stop rates.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Consistent Enforcement: </a:t>
            </a:r>
            <a:r>
              <a:rPr lang="en">
                <a:solidFill>
                  <a:schemeClr val="dk1"/>
                </a:solidFill>
              </a:rPr>
              <a:t>SERO cases and warnings are handled uniformly across all groups, but search rates suggest biases in enforcement, especially by race and gender.</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Diverse Population:</a:t>
            </a:r>
            <a:r>
              <a:rPr lang="en">
                <a:solidFill>
                  <a:schemeClr val="dk1"/>
                </a:solidFill>
              </a:rPr>
              <a:t> The county’s diverse demographics (20% Hispanic, significant Black and Asian populations) highlight the need for equitable enforcement practices that consider racial disparities.</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COVID-19 Impact: </a:t>
            </a:r>
            <a:r>
              <a:rPr lang="en">
                <a:solidFill>
                  <a:schemeClr val="dk1"/>
                </a:solidFill>
              </a:rPr>
              <a:t>Pandemic reduced violations and accidents, but lower rates have persisted, suggesting long-term changes in road behavior.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089781c82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089781c82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Introduction</a:t>
            </a:r>
            <a:r>
              <a:rPr lang="en">
                <a:solidFill>
                  <a:schemeClr val="dk1"/>
                </a:solidFill>
              </a:rPr>
              <a:t>: Highlight the significant decrease in traffic violations during the pandemic, linking it to reduced vehicle activity.</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2020 Onward</a:t>
            </a:r>
            <a:r>
              <a:rPr lang="en">
                <a:solidFill>
                  <a:schemeClr val="dk1"/>
                </a:solidFill>
              </a:rPr>
              <a:t>: Mention how the trend has stabilized post-pandemic but note the fluctuations that still occur.</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Time Patterns</a:t>
            </a:r>
            <a:r>
              <a:rPr lang="en">
                <a:solidFill>
                  <a:schemeClr val="dk1"/>
                </a:solidFill>
              </a:rPr>
              <a:t>: Emphasize the trends in violation occurrences, noting the specific days and times where violations peak.</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Rush Hours</a:t>
            </a:r>
            <a:r>
              <a:rPr lang="en">
                <a:solidFill>
                  <a:schemeClr val="dk1"/>
                </a:solidFill>
              </a:rPr>
              <a:t>: Discuss the implications of increased traffic during rush hours and how it correlates with violation rates.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Violation Details</a:t>
            </a:r>
            <a:r>
              <a:rPr lang="en">
                <a:solidFill>
                  <a:schemeClr val="dk1"/>
                </a:solidFill>
              </a:rPr>
              <a:t>: Elaborate on the types of violations that are most common, indicating areas for potential law enforcement focus or public awareness campaigns.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Conclusion</a:t>
            </a:r>
            <a:r>
              <a:rPr lang="en">
                <a:solidFill>
                  <a:schemeClr val="dk1"/>
                </a:solidFill>
              </a:rPr>
              <a:t>: Reinforce the importance of understanding these patterns for future traffic management strategies.</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089781c82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089781c82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Introduction</a:t>
            </a:r>
            <a:r>
              <a:rPr lang="en">
                <a:solidFill>
                  <a:schemeClr val="dk1"/>
                </a:solidFill>
              </a:rPr>
              <a:t>: Introduce the topic of traffic stops, highlighting the time of day when they peak.</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Demographic Insights</a:t>
            </a:r>
            <a:r>
              <a:rPr lang="en">
                <a:solidFill>
                  <a:schemeClr val="dk1"/>
                </a:solidFill>
              </a:rPr>
              <a:t>: Discuss the disparities in stop rates among different racial and ethnic groups, focusing on Black and Hispanic drivers.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Time of Day</a:t>
            </a:r>
            <a:r>
              <a:rPr lang="en">
                <a:solidFill>
                  <a:schemeClr val="dk1"/>
                </a:solidFill>
              </a:rPr>
              <a:t>: Emphasize the significant increase in traffic stops during the late evening and the implications this may have for communities.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Search Rates</a:t>
            </a:r>
            <a:r>
              <a:rPr lang="en">
                <a:solidFill>
                  <a:schemeClr val="dk1"/>
                </a:solidFill>
              </a:rPr>
              <a:t>: Explain the low overall search rates, but point out the specific groups that experience higher search frequencies, noting the potential reasons and concerns.</a:t>
            </a:r>
            <a:endParaRPr>
              <a:solidFill>
                <a:schemeClr val="dk1"/>
              </a:solidFill>
            </a:endParaRPr>
          </a:p>
          <a:p>
            <a:pPr indent="0" lvl="0" marL="0" rtl="0" algn="l">
              <a:spcBef>
                <a:spcPts val="0"/>
              </a:spcBef>
              <a:spcAft>
                <a:spcPts val="0"/>
              </a:spcAft>
              <a:buNone/>
            </a:pPr>
            <a:r>
              <a:rPr b="1" lang="en">
                <a:solidFill>
                  <a:schemeClr val="dk1"/>
                </a:solidFill>
              </a:rPr>
              <a:t>Conclusion</a:t>
            </a:r>
            <a:r>
              <a:rPr lang="en">
                <a:solidFill>
                  <a:schemeClr val="dk1"/>
                </a:solidFill>
              </a:rPr>
              <a:t>: Stress the need for awareness and discussion around these disparities to inform policy and community engagement strategies.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04aed9d264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04aed9d264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082351f3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082351f3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By analyzing </a:t>
            </a:r>
            <a:r>
              <a:rPr b="1" lang="en">
                <a:solidFill>
                  <a:schemeClr val="dk1"/>
                </a:solidFill>
              </a:rPr>
              <a:t>traffic violation data</a:t>
            </a:r>
            <a:r>
              <a:rPr lang="en">
                <a:solidFill>
                  <a:schemeClr val="dk1"/>
                </a:solidFill>
              </a:rPr>
              <a:t>, the MCPD can allocate resources more effectively, address safety concerns, and demonstrate to the community that enforcement efforts are </a:t>
            </a:r>
            <a:r>
              <a:rPr b="1" lang="en">
                <a:solidFill>
                  <a:schemeClr val="dk1"/>
                </a:solidFill>
              </a:rPr>
              <a:t>fair</a:t>
            </a:r>
            <a:r>
              <a:rPr lang="en">
                <a:solidFill>
                  <a:schemeClr val="dk1"/>
                </a:solidFill>
              </a:rPr>
              <a:t> and </a:t>
            </a:r>
            <a:r>
              <a:rPr b="1" lang="en">
                <a:solidFill>
                  <a:schemeClr val="dk1"/>
                </a:solidFill>
              </a:rPr>
              <a:t>strategic</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Imagine a local neighborhood with recurring traffic violations, especially during peak commute times. With data insights, Chief Yamada’s team can address these hotspots and deploy enforcement officers more strategically to improve safety without over-policing the area.</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4aed9d264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4aed9d264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Sorry LOL I was reorganizing . Yep I am actualling using that as background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04aed9d264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04aed9d264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04aed9d26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04aed9d26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82351f34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082351f34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04aed9d26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04aed9d26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6719eaac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06719eaac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Rows, Count of ID (Filtered by Distinct)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 name="Google Shape;29;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7647812" y="2704283"/>
            <a:ext cx="635219" cy="635219"/>
            <a:chOff x="6725724" y="2701260"/>
            <a:chExt cx="1208101" cy="1208100"/>
          </a:xfrm>
        </p:grpSpPr>
        <p:sp>
          <p:nvSpPr>
            <p:cNvPr id="32" name="Google Shape;32;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2"/>
          <p:cNvGrpSpPr/>
          <p:nvPr/>
        </p:nvGrpSpPr>
        <p:grpSpPr>
          <a:xfrm>
            <a:off x="7952720" y="179238"/>
            <a:ext cx="873165" cy="873003"/>
            <a:chOff x="7754428" y="208725"/>
            <a:chExt cx="541800" cy="541800"/>
          </a:xfrm>
        </p:grpSpPr>
        <p:sp>
          <p:nvSpPr>
            <p:cNvPr id="37" name="Google Shape;37;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6" name="Google Shape;46;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7" name="Google Shape;47;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 name="Shape 48"/>
        <p:cNvGrpSpPr/>
        <p:nvPr/>
      </p:nvGrpSpPr>
      <p:grpSpPr>
        <a:xfrm>
          <a:off x="0" y="0"/>
          <a:ext cx="0" cy="0"/>
          <a:chOff x="0" y="0"/>
          <a:chExt cx="0" cy="0"/>
        </a:xfrm>
      </p:grpSpPr>
      <p:grpSp>
        <p:nvGrpSpPr>
          <p:cNvPr id="49" name="Google Shape;49;p3"/>
          <p:cNvGrpSpPr/>
          <p:nvPr/>
        </p:nvGrpSpPr>
        <p:grpSpPr>
          <a:xfrm>
            <a:off x="146769" y="3406"/>
            <a:ext cx="1233215" cy="1384535"/>
            <a:chOff x="146769" y="3406"/>
            <a:chExt cx="1233215" cy="1384535"/>
          </a:xfrm>
        </p:grpSpPr>
        <p:grpSp>
          <p:nvGrpSpPr>
            <p:cNvPr id="50" name="Google Shape;50;p3"/>
            <p:cNvGrpSpPr/>
            <p:nvPr/>
          </p:nvGrpSpPr>
          <p:grpSpPr>
            <a:xfrm>
              <a:off x="1063183" y="3406"/>
              <a:ext cx="316800" cy="688513"/>
              <a:chOff x="1063183" y="3406"/>
              <a:chExt cx="316800" cy="688513"/>
            </a:xfrm>
          </p:grpSpPr>
          <p:sp>
            <p:nvSpPr>
              <p:cNvPr id="51" name="Google Shape;51;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604976" y="3406"/>
              <a:ext cx="316800" cy="1036524"/>
              <a:chOff x="604976" y="3406"/>
              <a:chExt cx="316800" cy="1036524"/>
            </a:xfrm>
          </p:grpSpPr>
          <p:sp>
            <p:nvSpPr>
              <p:cNvPr id="54" name="Google Shape;54;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3"/>
            <p:cNvGrpSpPr/>
            <p:nvPr/>
          </p:nvGrpSpPr>
          <p:grpSpPr>
            <a:xfrm>
              <a:off x="146769" y="3406"/>
              <a:ext cx="316800" cy="1384535"/>
              <a:chOff x="146769" y="3406"/>
              <a:chExt cx="316800" cy="1384535"/>
            </a:xfrm>
          </p:grpSpPr>
          <p:sp>
            <p:nvSpPr>
              <p:cNvPr id="58" name="Google Shape;58;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 name="Google Shape;62;p3"/>
          <p:cNvGrpSpPr/>
          <p:nvPr/>
        </p:nvGrpSpPr>
        <p:grpSpPr>
          <a:xfrm>
            <a:off x="6775084" y="2904008"/>
            <a:ext cx="2186148" cy="2239500"/>
            <a:chOff x="6775084" y="2904008"/>
            <a:chExt cx="2186148" cy="2239500"/>
          </a:xfrm>
        </p:grpSpPr>
        <p:grpSp>
          <p:nvGrpSpPr>
            <p:cNvPr id="63" name="Google Shape;63;p3"/>
            <p:cNvGrpSpPr/>
            <p:nvPr/>
          </p:nvGrpSpPr>
          <p:grpSpPr>
            <a:xfrm>
              <a:off x="6775084" y="4253708"/>
              <a:ext cx="409500" cy="889800"/>
              <a:chOff x="6775084" y="4253708"/>
              <a:chExt cx="409500" cy="889800"/>
            </a:xfrm>
          </p:grpSpPr>
          <p:sp>
            <p:nvSpPr>
              <p:cNvPr id="64" name="Google Shape;64;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3"/>
            <p:cNvGrpSpPr/>
            <p:nvPr/>
          </p:nvGrpSpPr>
          <p:grpSpPr>
            <a:xfrm>
              <a:off x="7367299" y="3804008"/>
              <a:ext cx="409500" cy="1339500"/>
              <a:chOff x="7367299" y="3804008"/>
              <a:chExt cx="409500" cy="1339500"/>
            </a:xfrm>
          </p:grpSpPr>
          <p:sp>
            <p:nvSpPr>
              <p:cNvPr id="67" name="Google Shape;67;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3"/>
            <p:cNvGrpSpPr/>
            <p:nvPr/>
          </p:nvGrpSpPr>
          <p:grpSpPr>
            <a:xfrm>
              <a:off x="7959516" y="3354008"/>
              <a:ext cx="409500" cy="1789500"/>
              <a:chOff x="7959516" y="3354008"/>
              <a:chExt cx="409500" cy="1789500"/>
            </a:xfrm>
          </p:grpSpPr>
          <p:sp>
            <p:nvSpPr>
              <p:cNvPr id="71" name="Google Shape;71;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8551731" y="2904008"/>
              <a:ext cx="409500" cy="2239500"/>
              <a:chOff x="8551731" y="2904008"/>
              <a:chExt cx="409500" cy="2239500"/>
            </a:xfrm>
          </p:grpSpPr>
          <p:sp>
            <p:nvSpPr>
              <p:cNvPr id="76" name="Google Shape;76;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 name="Google Shape;81;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2" name="Google Shape;82;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grpSp>
        <p:nvGrpSpPr>
          <p:cNvPr id="84" name="Google Shape;84;p4"/>
          <p:cNvGrpSpPr/>
          <p:nvPr/>
        </p:nvGrpSpPr>
        <p:grpSpPr>
          <a:xfrm>
            <a:off x="625966" y="299376"/>
            <a:ext cx="999312" cy="999312"/>
            <a:chOff x="348199" y="179450"/>
            <a:chExt cx="1116300" cy="1116300"/>
          </a:xfrm>
        </p:grpSpPr>
        <p:sp>
          <p:nvSpPr>
            <p:cNvPr id="85" name="Google Shape;85;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 name="Google Shape;88;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89" name="Google Shape;89;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90" name="Google Shape;90;p4"/>
          <p:cNvPicPr preferRelativeResize="0"/>
          <p:nvPr/>
        </p:nvPicPr>
        <p:blipFill>
          <a:blip r:embed="rId2">
            <a:alphaModFix/>
          </a:blip>
          <a:stretch>
            <a:fillRect/>
          </a:stretch>
        </p:blipFill>
        <p:spPr>
          <a:xfrm>
            <a:off x="7718075" y="154750"/>
            <a:ext cx="1143950" cy="11439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rgbClr val="D9D9D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2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rive.google.com/file/d/1kyzh7wn9bWLvDP4-XVicbmT0P6opvy9a/view" TargetMode="Externa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27.png"/><Relationship Id="rId6" Type="http://schemas.openxmlformats.org/officeDocument/2006/relationships/image" Target="../media/image1.jpg"/><Relationship Id="rId7" Type="http://schemas.openxmlformats.org/officeDocument/2006/relationships/image" Target="../media/image23.png"/><Relationship Id="rId8"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253650" y="1218700"/>
            <a:ext cx="6091500" cy="310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000">
                <a:solidFill>
                  <a:schemeClr val="accent1"/>
                </a:solidFill>
                <a:latin typeface="Playfair Display"/>
                <a:ea typeface="Playfair Display"/>
                <a:cs typeface="Playfair Display"/>
                <a:sym typeface="Playfair Display"/>
              </a:rPr>
              <a:t>Montgomery</a:t>
            </a:r>
            <a:r>
              <a:rPr lang="en" sz="5000">
                <a:solidFill>
                  <a:schemeClr val="accent1"/>
                </a:solidFill>
                <a:latin typeface="Playfair Display"/>
                <a:ea typeface="Playfair Display"/>
                <a:cs typeface="Playfair Display"/>
                <a:sym typeface="Playfair Display"/>
              </a:rPr>
              <a:t> County Traffic Violations: An In-Depth Time Analysis</a:t>
            </a:r>
            <a:endParaRPr sz="5000">
              <a:solidFill>
                <a:schemeClr val="accent1"/>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351850" y="104150"/>
            <a:ext cx="70305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Analyzing Peak Hours and Weekly Patterns</a:t>
            </a:r>
            <a:endParaRPr>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9" name="Google Shape;349;p22"/>
          <p:cNvSpPr txBox="1"/>
          <p:nvPr>
            <p:ph idx="1" type="body"/>
          </p:nvPr>
        </p:nvSpPr>
        <p:spPr>
          <a:xfrm>
            <a:off x="7079700" y="1337825"/>
            <a:ext cx="2064300" cy="303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u="sng">
                <a:solidFill>
                  <a:schemeClr val="accent1"/>
                </a:solidFill>
              </a:rPr>
              <a:t>Key Takeaways:</a:t>
            </a:r>
            <a:endParaRPr b="1" u="sng">
              <a:solidFill>
                <a:schemeClr val="accent1"/>
              </a:solidFill>
            </a:endParaRPr>
          </a:p>
          <a:p>
            <a:pPr indent="0" lvl="0" marL="0" rtl="0" algn="l">
              <a:spcBef>
                <a:spcPts val="1200"/>
              </a:spcBef>
              <a:spcAft>
                <a:spcPts val="0"/>
              </a:spcAft>
              <a:buNone/>
            </a:pPr>
            <a:r>
              <a:rPr b="1" lang="en" sz="1100">
                <a:solidFill>
                  <a:schemeClr val="accent1"/>
                </a:solidFill>
              </a:rPr>
              <a:t>Peak Hours: </a:t>
            </a:r>
            <a:r>
              <a:rPr lang="en" sz="1100">
                <a:solidFill>
                  <a:schemeClr val="accent1"/>
                </a:solidFill>
              </a:rPr>
              <a:t>8-10 AM, 4-6 PM on weekdays.</a:t>
            </a:r>
            <a:endParaRPr sz="1100">
              <a:solidFill>
                <a:schemeClr val="accent1"/>
              </a:solidFill>
            </a:endParaRPr>
          </a:p>
          <a:p>
            <a:pPr indent="0" lvl="0" marL="0" rtl="0" algn="l">
              <a:spcBef>
                <a:spcPts val="1200"/>
              </a:spcBef>
              <a:spcAft>
                <a:spcPts val="0"/>
              </a:spcAft>
              <a:buNone/>
            </a:pPr>
            <a:r>
              <a:rPr b="1" lang="en" sz="1100">
                <a:solidFill>
                  <a:schemeClr val="accent1"/>
                </a:solidFill>
              </a:rPr>
              <a:t>Highest Violations: </a:t>
            </a:r>
            <a:r>
              <a:rPr lang="en" sz="1100">
                <a:solidFill>
                  <a:schemeClr val="accent1"/>
                </a:solidFill>
              </a:rPr>
              <a:t>Tues-Thurs.</a:t>
            </a:r>
            <a:endParaRPr sz="1100">
              <a:solidFill>
                <a:schemeClr val="accent1"/>
              </a:solidFill>
            </a:endParaRPr>
          </a:p>
          <a:p>
            <a:pPr indent="0" lvl="0" marL="0" rtl="0" algn="l">
              <a:spcBef>
                <a:spcPts val="1200"/>
              </a:spcBef>
              <a:spcAft>
                <a:spcPts val="0"/>
              </a:spcAft>
              <a:buNone/>
            </a:pPr>
            <a:r>
              <a:rPr b="1" lang="en" sz="1100">
                <a:solidFill>
                  <a:schemeClr val="accent1"/>
                </a:solidFill>
              </a:rPr>
              <a:t>Busiest Day: </a:t>
            </a:r>
            <a:r>
              <a:rPr lang="en" sz="1100">
                <a:solidFill>
                  <a:schemeClr val="accent1"/>
                </a:solidFill>
              </a:rPr>
              <a:t>Tuesday.</a:t>
            </a:r>
            <a:endParaRPr sz="1100">
              <a:solidFill>
                <a:schemeClr val="accent1"/>
              </a:solidFill>
            </a:endParaRPr>
          </a:p>
          <a:p>
            <a:pPr indent="0" lvl="0" marL="0" rtl="0" algn="l">
              <a:spcBef>
                <a:spcPts val="1200"/>
              </a:spcBef>
              <a:spcAft>
                <a:spcPts val="0"/>
              </a:spcAft>
              <a:buNone/>
            </a:pPr>
            <a:r>
              <a:rPr b="1" lang="en" sz="1100">
                <a:solidFill>
                  <a:schemeClr val="accent1"/>
                </a:solidFill>
              </a:rPr>
              <a:t>Weekends: </a:t>
            </a:r>
            <a:r>
              <a:rPr lang="en" sz="1100">
                <a:solidFill>
                  <a:schemeClr val="accent1"/>
                </a:solidFill>
              </a:rPr>
              <a:t>Fewer violations.</a:t>
            </a:r>
            <a:endParaRPr sz="1100">
              <a:solidFill>
                <a:schemeClr val="accent1"/>
              </a:solidFill>
            </a:endParaRPr>
          </a:p>
          <a:p>
            <a:pPr indent="0" lvl="0" marL="0" rtl="0" algn="l">
              <a:spcBef>
                <a:spcPts val="1200"/>
              </a:spcBef>
              <a:spcAft>
                <a:spcPts val="0"/>
              </a:spcAft>
              <a:buNone/>
            </a:pPr>
            <a:r>
              <a:rPr b="1" lang="en" sz="1100">
                <a:solidFill>
                  <a:schemeClr val="accent1"/>
                </a:solidFill>
              </a:rPr>
              <a:t>Late Afternoons: </a:t>
            </a:r>
            <a:r>
              <a:rPr lang="en" sz="1100">
                <a:solidFill>
                  <a:schemeClr val="accent1"/>
                </a:solidFill>
              </a:rPr>
              <a:t>3-6 PM midweek/Friday.</a:t>
            </a:r>
            <a:endParaRPr sz="1100">
              <a:solidFill>
                <a:schemeClr val="accent1"/>
              </a:solidFill>
            </a:endParaRPr>
          </a:p>
          <a:p>
            <a:pPr indent="0" lvl="0" marL="0" rtl="0" algn="l">
              <a:spcBef>
                <a:spcPts val="1200"/>
              </a:spcBef>
              <a:spcAft>
                <a:spcPts val="1200"/>
              </a:spcAft>
              <a:buNone/>
            </a:pPr>
            <a:r>
              <a:t/>
            </a:r>
            <a:endParaRPr b="1" sz="1100">
              <a:solidFill>
                <a:srgbClr val="000000"/>
              </a:solidFill>
              <a:latin typeface="Arial"/>
              <a:ea typeface="Arial"/>
              <a:cs typeface="Arial"/>
              <a:sym typeface="Arial"/>
            </a:endParaRPr>
          </a:p>
        </p:txBody>
      </p:sp>
      <p:pic>
        <p:nvPicPr>
          <p:cNvPr id="350" name="Google Shape;350;p22"/>
          <p:cNvPicPr preferRelativeResize="0"/>
          <p:nvPr/>
        </p:nvPicPr>
        <p:blipFill>
          <a:blip r:embed="rId3">
            <a:alphaModFix/>
          </a:blip>
          <a:stretch>
            <a:fillRect/>
          </a:stretch>
        </p:blipFill>
        <p:spPr>
          <a:xfrm>
            <a:off x="423525" y="642400"/>
            <a:ext cx="6329326" cy="414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351850" y="104150"/>
            <a:ext cx="70305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Time Based Traffic Violations</a:t>
            </a:r>
            <a:endParaRPr>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6" name="Google Shape;356;p23"/>
          <p:cNvSpPr txBox="1"/>
          <p:nvPr>
            <p:ph idx="1" type="body"/>
          </p:nvPr>
        </p:nvSpPr>
        <p:spPr>
          <a:xfrm>
            <a:off x="6565125" y="1239100"/>
            <a:ext cx="2409000" cy="30342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200" u="sng">
                <a:solidFill>
                  <a:schemeClr val="accent1"/>
                </a:solidFill>
              </a:rPr>
              <a:t>Key Takeaways:</a:t>
            </a:r>
            <a:endParaRPr b="1" sz="5200" u="sng">
              <a:solidFill>
                <a:schemeClr val="accent1"/>
              </a:solidFill>
            </a:endParaRPr>
          </a:p>
          <a:p>
            <a:pPr indent="0" lvl="0" marL="0" rtl="0" algn="l">
              <a:spcBef>
                <a:spcPts val="1200"/>
              </a:spcBef>
              <a:spcAft>
                <a:spcPts val="0"/>
              </a:spcAft>
              <a:buNone/>
            </a:pPr>
            <a:r>
              <a:rPr b="1" lang="en" sz="4400">
                <a:solidFill>
                  <a:schemeClr val="accent1"/>
                </a:solidFill>
              </a:rPr>
              <a:t>Rush Hour Peaks: </a:t>
            </a:r>
            <a:r>
              <a:rPr lang="en" sz="4400">
                <a:solidFill>
                  <a:schemeClr val="accent1"/>
                </a:solidFill>
              </a:rPr>
              <a:t>Major spikes at 7-9 AM and 5-8 PM.</a:t>
            </a:r>
            <a:endParaRPr sz="4400">
              <a:solidFill>
                <a:schemeClr val="accent1"/>
              </a:solidFill>
            </a:endParaRPr>
          </a:p>
          <a:p>
            <a:pPr indent="0" lvl="0" marL="0" rtl="0" algn="l">
              <a:spcBef>
                <a:spcPts val="1200"/>
              </a:spcBef>
              <a:spcAft>
                <a:spcPts val="0"/>
              </a:spcAft>
              <a:buNone/>
            </a:pPr>
            <a:r>
              <a:rPr b="1" lang="en" sz="4400">
                <a:solidFill>
                  <a:schemeClr val="accent1"/>
                </a:solidFill>
              </a:rPr>
              <a:t>Night Lull: </a:t>
            </a:r>
            <a:r>
              <a:rPr lang="en" sz="4400">
                <a:solidFill>
                  <a:schemeClr val="accent1"/>
                </a:solidFill>
              </a:rPr>
              <a:t>Lowest violations from 2-5 AM.</a:t>
            </a:r>
            <a:endParaRPr sz="4400">
              <a:solidFill>
                <a:schemeClr val="accent1"/>
              </a:solidFill>
            </a:endParaRPr>
          </a:p>
          <a:p>
            <a:pPr indent="0" lvl="0" marL="0" rtl="0" algn="l">
              <a:spcBef>
                <a:spcPts val="1200"/>
              </a:spcBef>
              <a:spcAft>
                <a:spcPts val="0"/>
              </a:spcAft>
              <a:buNone/>
            </a:pPr>
            <a:r>
              <a:rPr b="1" lang="en" sz="4400">
                <a:solidFill>
                  <a:schemeClr val="accent1"/>
                </a:solidFill>
              </a:rPr>
              <a:t>Bi-Modal Pattern: </a:t>
            </a:r>
            <a:r>
              <a:rPr lang="en" sz="4400">
                <a:solidFill>
                  <a:schemeClr val="accent1"/>
                </a:solidFill>
              </a:rPr>
              <a:t>Two distinct peaks related to work commutes.</a:t>
            </a:r>
            <a:endParaRPr sz="4400">
              <a:solidFill>
                <a:schemeClr val="accent1"/>
              </a:solidFill>
            </a:endParaRPr>
          </a:p>
          <a:p>
            <a:pPr indent="0" lvl="0" marL="0" rtl="0" algn="l">
              <a:spcBef>
                <a:spcPts val="1200"/>
              </a:spcBef>
              <a:spcAft>
                <a:spcPts val="0"/>
              </a:spcAft>
              <a:buNone/>
            </a:pPr>
            <a:r>
              <a:rPr b="1" lang="en" sz="4400">
                <a:solidFill>
                  <a:schemeClr val="accent1"/>
                </a:solidFill>
              </a:rPr>
              <a:t>Evening Surge: </a:t>
            </a:r>
            <a:r>
              <a:rPr lang="en" sz="4400">
                <a:solidFill>
                  <a:schemeClr val="accent1"/>
                </a:solidFill>
              </a:rPr>
              <a:t>Unexpected rise in violations at 8-10 PM.</a:t>
            </a:r>
            <a:endParaRPr sz="4400">
              <a:solidFill>
                <a:schemeClr val="accent1"/>
              </a:solidFill>
            </a:endParaRPr>
          </a:p>
          <a:p>
            <a:pPr indent="0" lvl="0" marL="0" rtl="0" algn="l">
              <a:spcBef>
                <a:spcPts val="1200"/>
              </a:spcBef>
              <a:spcAft>
                <a:spcPts val="0"/>
              </a:spcAft>
              <a:buNone/>
            </a:pPr>
            <a:r>
              <a:rPr b="1" lang="en" sz="4400">
                <a:solidFill>
                  <a:schemeClr val="accent1"/>
                </a:solidFill>
              </a:rPr>
              <a:t>Post-Rush Activity:</a:t>
            </a:r>
            <a:r>
              <a:rPr lang="en" sz="4400">
                <a:solidFill>
                  <a:schemeClr val="accent1"/>
                </a:solidFill>
              </a:rPr>
              <a:t> Violations remain high even after traditional rush hours, indicating extended evening activity.</a:t>
            </a:r>
            <a:endParaRPr sz="4400">
              <a:solidFill>
                <a:schemeClr val="accent1"/>
              </a:solidFill>
            </a:endParaRPr>
          </a:p>
          <a:p>
            <a:pPr indent="0" lvl="0" marL="0" rtl="0" algn="l">
              <a:spcBef>
                <a:spcPts val="1200"/>
              </a:spcBef>
              <a:spcAft>
                <a:spcPts val="0"/>
              </a:spcAft>
              <a:buNone/>
            </a:pPr>
            <a:r>
              <a:t/>
            </a:r>
            <a:endParaRPr b="1" sz="1250" u="sng">
              <a:solidFill>
                <a:schemeClr val="accent1"/>
              </a:solidFill>
            </a:endParaRPr>
          </a:p>
          <a:p>
            <a:pPr indent="0" lvl="0" marL="0" rtl="0" algn="l">
              <a:spcBef>
                <a:spcPts val="1200"/>
              </a:spcBef>
              <a:spcAft>
                <a:spcPts val="1200"/>
              </a:spcAft>
              <a:buNone/>
            </a:pPr>
            <a:r>
              <a:t/>
            </a:r>
            <a:endParaRPr>
              <a:solidFill>
                <a:schemeClr val="accent1"/>
              </a:solidFill>
            </a:endParaRPr>
          </a:p>
        </p:txBody>
      </p:sp>
      <p:pic>
        <p:nvPicPr>
          <p:cNvPr id="357" name="Google Shape;357;p23"/>
          <p:cNvPicPr preferRelativeResize="0"/>
          <p:nvPr/>
        </p:nvPicPr>
        <p:blipFill>
          <a:blip r:embed="rId3">
            <a:alphaModFix/>
          </a:blip>
          <a:stretch>
            <a:fillRect/>
          </a:stretch>
        </p:blipFill>
        <p:spPr>
          <a:xfrm>
            <a:off x="351850" y="642425"/>
            <a:ext cx="5846169" cy="4408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4"/>
          <p:cNvSpPr txBox="1"/>
          <p:nvPr>
            <p:ph type="title"/>
          </p:nvPr>
        </p:nvSpPr>
        <p:spPr>
          <a:xfrm>
            <a:off x="351850" y="104150"/>
            <a:ext cx="70305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Top 15 </a:t>
            </a:r>
            <a:r>
              <a:rPr lang="en">
                <a:solidFill>
                  <a:schemeClr val="accent1"/>
                </a:solidFill>
              </a:rPr>
              <a:t>Traffic Violations Types 2018-2024</a:t>
            </a:r>
            <a:endParaRPr>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3" name="Google Shape;363;p24"/>
          <p:cNvSpPr txBox="1"/>
          <p:nvPr>
            <p:ph idx="1" type="body"/>
          </p:nvPr>
        </p:nvSpPr>
        <p:spPr>
          <a:xfrm>
            <a:off x="7382350" y="1357175"/>
            <a:ext cx="1703100" cy="3711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u="sng">
                <a:solidFill>
                  <a:schemeClr val="accent1"/>
                </a:solidFill>
              </a:rPr>
              <a:t>Key Takeaways:</a:t>
            </a:r>
            <a:endParaRPr b="1" u="sng">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The majority of violations come from </a:t>
            </a:r>
            <a:r>
              <a:rPr lang="en">
                <a:solidFill>
                  <a:schemeClr val="accent1"/>
                </a:solidFill>
              </a:rPr>
              <a:t>drivers</a:t>
            </a:r>
            <a:r>
              <a:rPr lang="en">
                <a:solidFill>
                  <a:schemeClr val="accent1"/>
                </a:solidFill>
              </a:rPr>
              <a:t> failing to obey traffic instructions, failing to display registration or displaying expired registration, and exceeding speed limits</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pic>
        <p:nvPicPr>
          <p:cNvPr id="364" name="Google Shape;364;p24"/>
          <p:cNvPicPr preferRelativeResize="0"/>
          <p:nvPr/>
        </p:nvPicPr>
        <p:blipFill>
          <a:blip r:embed="rId3">
            <a:alphaModFix/>
          </a:blip>
          <a:stretch>
            <a:fillRect/>
          </a:stretch>
        </p:blipFill>
        <p:spPr>
          <a:xfrm>
            <a:off x="277850" y="693050"/>
            <a:ext cx="7030502" cy="4145649"/>
          </a:xfrm>
          <a:prstGeom prst="rect">
            <a:avLst/>
          </a:prstGeom>
          <a:noFill/>
          <a:ln>
            <a:noFill/>
          </a:ln>
        </p:spPr>
      </p:pic>
      <p:pic>
        <p:nvPicPr>
          <p:cNvPr id="365" name="Google Shape;365;p24"/>
          <p:cNvPicPr preferRelativeResize="0"/>
          <p:nvPr/>
        </p:nvPicPr>
        <p:blipFill>
          <a:blip r:embed="rId4">
            <a:alphaModFix/>
          </a:blip>
          <a:stretch>
            <a:fillRect/>
          </a:stretch>
        </p:blipFill>
        <p:spPr>
          <a:xfrm>
            <a:off x="6411700" y="796325"/>
            <a:ext cx="838275" cy="36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5"/>
          <p:cNvSpPr txBox="1"/>
          <p:nvPr>
            <p:ph type="title"/>
          </p:nvPr>
        </p:nvSpPr>
        <p:spPr>
          <a:xfrm>
            <a:off x="351850" y="104150"/>
            <a:ext cx="70305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Violation Outcomes over time</a:t>
            </a:r>
            <a:endParaRPr>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1" name="Google Shape;371;p25"/>
          <p:cNvSpPr txBox="1"/>
          <p:nvPr>
            <p:ph idx="1" type="body"/>
          </p:nvPr>
        </p:nvSpPr>
        <p:spPr>
          <a:xfrm>
            <a:off x="5934900" y="955200"/>
            <a:ext cx="2888700" cy="4188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u="sng">
                <a:solidFill>
                  <a:schemeClr val="accent1"/>
                </a:solidFill>
              </a:rPr>
              <a:t>Key Takeaways:</a:t>
            </a:r>
            <a:endParaRPr b="1" u="sng">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Overall violations show a dramatic decline from ~200K in 2018 to ~50K in 2024, representing a 75% reduction</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Warnings (dark blue) consistently make up the largest portion of violations across all years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ESERO violations (light blue) have decreased more substantially than warnings over the period</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The steepest decline occurred between 2018-2020, with stabilization from 2020 onwards</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Warning-type violations have the highest search outcome rate at nearly 100%</a:t>
            </a:r>
            <a:endParaRPr>
              <a:solidFill>
                <a:schemeClr val="accent1"/>
              </a:solidFill>
            </a:endParaRPr>
          </a:p>
        </p:txBody>
      </p:sp>
      <p:pic>
        <p:nvPicPr>
          <p:cNvPr id="372" name="Google Shape;372;p25"/>
          <p:cNvPicPr preferRelativeResize="0"/>
          <p:nvPr/>
        </p:nvPicPr>
        <p:blipFill>
          <a:blip r:embed="rId3">
            <a:alphaModFix/>
          </a:blip>
          <a:stretch>
            <a:fillRect/>
          </a:stretch>
        </p:blipFill>
        <p:spPr>
          <a:xfrm>
            <a:off x="304800" y="693050"/>
            <a:ext cx="5339996" cy="4298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6"/>
          <p:cNvSpPr txBox="1"/>
          <p:nvPr>
            <p:ph type="title"/>
          </p:nvPr>
        </p:nvSpPr>
        <p:spPr>
          <a:xfrm>
            <a:off x="351850" y="104150"/>
            <a:ext cx="70305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Traffic</a:t>
            </a:r>
            <a:r>
              <a:rPr lang="en">
                <a:solidFill>
                  <a:schemeClr val="accent1"/>
                </a:solidFill>
              </a:rPr>
              <a:t> Violation Accidents </a:t>
            </a:r>
            <a:r>
              <a:rPr lang="en">
                <a:solidFill>
                  <a:schemeClr val="accent1"/>
                </a:solidFill>
              </a:rPr>
              <a:t>Over Time</a:t>
            </a:r>
            <a:endParaRPr>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8" name="Google Shape;378;p26"/>
          <p:cNvSpPr txBox="1"/>
          <p:nvPr>
            <p:ph idx="1" type="body"/>
          </p:nvPr>
        </p:nvSpPr>
        <p:spPr>
          <a:xfrm>
            <a:off x="6834050" y="1239100"/>
            <a:ext cx="2271600" cy="354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solidFill>
                  <a:schemeClr val="accent1"/>
                </a:solidFill>
              </a:rPr>
              <a:t>Key Takeaways:</a:t>
            </a:r>
            <a:endParaRPr b="1" u="sng">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The number of traffic violation accidents have decreased since 2018.</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This may also be partially explained by COVID and less people being on the roads.</a:t>
            </a:r>
            <a:endParaRPr>
              <a:solidFill>
                <a:schemeClr val="accent1"/>
              </a:solidFill>
            </a:endParaRPr>
          </a:p>
        </p:txBody>
      </p:sp>
      <p:pic>
        <p:nvPicPr>
          <p:cNvPr id="379" name="Google Shape;379;p26"/>
          <p:cNvPicPr preferRelativeResize="0"/>
          <p:nvPr/>
        </p:nvPicPr>
        <p:blipFill>
          <a:blip r:embed="rId3">
            <a:alphaModFix/>
          </a:blip>
          <a:stretch>
            <a:fillRect/>
          </a:stretch>
        </p:blipFill>
        <p:spPr>
          <a:xfrm>
            <a:off x="484125" y="759275"/>
            <a:ext cx="6410750" cy="41536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7"/>
          <p:cNvSpPr txBox="1"/>
          <p:nvPr>
            <p:ph type="title"/>
          </p:nvPr>
        </p:nvSpPr>
        <p:spPr>
          <a:xfrm>
            <a:off x="351850" y="104150"/>
            <a:ext cx="70305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Property and Personal Damage</a:t>
            </a:r>
            <a:r>
              <a:rPr lang="en">
                <a:solidFill>
                  <a:schemeClr val="accent1"/>
                </a:solidFill>
              </a:rPr>
              <a:t> Over Time</a:t>
            </a:r>
            <a:endParaRPr>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5" name="Google Shape;385;p27"/>
          <p:cNvSpPr txBox="1"/>
          <p:nvPr>
            <p:ph idx="1" type="body"/>
          </p:nvPr>
        </p:nvSpPr>
        <p:spPr>
          <a:xfrm>
            <a:off x="7112000" y="1210375"/>
            <a:ext cx="1877400" cy="330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u="sng">
                <a:solidFill>
                  <a:schemeClr val="accent1"/>
                </a:solidFill>
              </a:rPr>
              <a:t>Key Takeaways:</a:t>
            </a:r>
            <a:endParaRPr b="1" u="sng">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Traffic violations cause property damage more often than personal injury</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This may because the majority of traffic violations are minor and result in damage to the car rather than the driver or a </a:t>
            </a:r>
            <a:r>
              <a:rPr lang="en">
                <a:solidFill>
                  <a:schemeClr val="accent1"/>
                </a:solidFill>
              </a:rPr>
              <a:t>passenger</a:t>
            </a:r>
            <a:endParaRPr>
              <a:solidFill>
                <a:schemeClr val="accent1"/>
              </a:solidFill>
            </a:endParaRPr>
          </a:p>
        </p:txBody>
      </p:sp>
      <p:pic>
        <p:nvPicPr>
          <p:cNvPr id="386" name="Google Shape;386;p27"/>
          <p:cNvPicPr preferRelativeResize="0"/>
          <p:nvPr/>
        </p:nvPicPr>
        <p:blipFill>
          <a:blip r:embed="rId3">
            <a:alphaModFix/>
          </a:blip>
          <a:stretch>
            <a:fillRect/>
          </a:stretch>
        </p:blipFill>
        <p:spPr>
          <a:xfrm>
            <a:off x="278640" y="927563"/>
            <a:ext cx="3258334" cy="3894426"/>
          </a:xfrm>
          <a:prstGeom prst="rect">
            <a:avLst/>
          </a:prstGeom>
          <a:noFill/>
          <a:ln>
            <a:noFill/>
          </a:ln>
        </p:spPr>
      </p:pic>
      <p:pic>
        <p:nvPicPr>
          <p:cNvPr id="387" name="Google Shape;387;p27"/>
          <p:cNvPicPr preferRelativeResize="0"/>
          <p:nvPr/>
        </p:nvPicPr>
        <p:blipFill>
          <a:blip r:embed="rId4">
            <a:alphaModFix/>
          </a:blip>
          <a:stretch>
            <a:fillRect/>
          </a:stretch>
        </p:blipFill>
        <p:spPr>
          <a:xfrm>
            <a:off x="278650" y="632972"/>
            <a:ext cx="3258326" cy="331491"/>
          </a:xfrm>
          <a:prstGeom prst="rect">
            <a:avLst/>
          </a:prstGeom>
          <a:noFill/>
          <a:ln>
            <a:noFill/>
          </a:ln>
        </p:spPr>
      </p:pic>
      <p:pic>
        <p:nvPicPr>
          <p:cNvPr id="388" name="Google Shape;388;p27"/>
          <p:cNvPicPr preferRelativeResize="0"/>
          <p:nvPr/>
        </p:nvPicPr>
        <p:blipFill>
          <a:blip r:embed="rId5">
            <a:alphaModFix/>
          </a:blip>
          <a:stretch>
            <a:fillRect/>
          </a:stretch>
        </p:blipFill>
        <p:spPr>
          <a:xfrm>
            <a:off x="152400" y="4983800"/>
            <a:ext cx="32850" cy="7300"/>
          </a:xfrm>
          <a:prstGeom prst="rect">
            <a:avLst/>
          </a:prstGeom>
          <a:noFill/>
          <a:ln>
            <a:noFill/>
          </a:ln>
        </p:spPr>
      </p:pic>
      <p:pic>
        <p:nvPicPr>
          <p:cNvPr id="389" name="Google Shape;389;p27"/>
          <p:cNvPicPr preferRelativeResize="0"/>
          <p:nvPr/>
        </p:nvPicPr>
        <p:blipFill>
          <a:blip r:embed="rId6">
            <a:alphaModFix/>
          </a:blip>
          <a:stretch>
            <a:fillRect/>
          </a:stretch>
        </p:blipFill>
        <p:spPr>
          <a:xfrm>
            <a:off x="3788975" y="632975"/>
            <a:ext cx="3258326" cy="41719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8"/>
          <p:cNvSpPr txBox="1"/>
          <p:nvPr>
            <p:ph type="title"/>
          </p:nvPr>
        </p:nvSpPr>
        <p:spPr>
          <a:xfrm>
            <a:off x="1303800" y="598575"/>
            <a:ext cx="62394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Exploring the Human Impact of Traffic Stops</a:t>
            </a:r>
            <a:endParaRPr>
              <a:solidFill>
                <a:schemeClr val="accent1"/>
              </a:solidFill>
            </a:endParaRPr>
          </a:p>
        </p:txBody>
      </p:sp>
      <p:sp>
        <p:nvSpPr>
          <p:cNvPr id="395" name="Google Shape;395;p28"/>
          <p:cNvSpPr txBox="1"/>
          <p:nvPr>
            <p:ph idx="1" type="body"/>
          </p:nvPr>
        </p:nvSpPr>
        <p:spPr>
          <a:xfrm>
            <a:off x="1303800" y="1609050"/>
            <a:ext cx="7030500" cy="2541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Char char="●"/>
            </a:pPr>
            <a:r>
              <a:rPr lang="en" sz="1500">
                <a:solidFill>
                  <a:schemeClr val="accent1"/>
                </a:solidFill>
              </a:rPr>
              <a:t>Beyond Accidents</a:t>
            </a:r>
            <a:endParaRPr sz="15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While personal injury and property damage are key safety metrics, it is also important to </a:t>
            </a:r>
            <a:r>
              <a:rPr lang="en" sz="1400">
                <a:solidFill>
                  <a:schemeClr val="accent1"/>
                </a:solidFill>
              </a:rPr>
              <a:t>understand</a:t>
            </a:r>
            <a:r>
              <a:rPr lang="en" sz="1400">
                <a:solidFill>
                  <a:schemeClr val="accent1"/>
                </a:solidFill>
              </a:rPr>
              <a:t> who is being stopped and when to assess the broader impact of enforcement</a:t>
            </a:r>
            <a:endParaRPr sz="1400">
              <a:solidFill>
                <a:schemeClr val="accent1"/>
              </a:solidFill>
            </a:endParaRPr>
          </a:p>
          <a:p>
            <a:pPr indent="0" lvl="0" marL="0" rtl="0" algn="l">
              <a:spcBef>
                <a:spcPts val="1200"/>
              </a:spcBef>
              <a:spcAft>
                <a:spcPts val="0"/>
              </a:spcAft>
              <a:buNone/>
            </a:pPr>
            <a:r>
              <a:t/>
            </a:r>
            <a:endParaRPr sz="1300">
              <a:solidFill>
                <a:schemeClr val="accent1"/>
              </a:solidFill>
            </a:endParaRPr>
          </a:p>
          <a:p>
            <a:pPr indent="-323850" lvl="0" marL="457200" rtl="0" algn="l">
              <a:spcBef>
                <a:spcPts val="1200"/>
              </a:spcBef>
              <a:spcAft>
                <a:spcPts val="0"/>
              </a:spcAft>
              <a:buClr>
                <a:schemeClr val="accent1"/>
              </a:buClr>
              <a:buSzPts val="1500"/>
              <a:buChar char="●"/>
            </a:pPr>
            <a:r>
              <a:rPr lang="en" sz="1500">
                <a:solidFill>
                  <a:schemeClr val="accent1"/>
                </a:solidFill>
              </a:rPr>
              <a:t>Demographic Insights</a:t>
            </a:r>
            <a:endParaRPr sz="15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Analyzing traffic stops by race and time of day helps uncover </a:t>
            </a:r>
            <a:r>
              <a:rPr lang="en" sz="1400">
                <a:solidFill>
                  <a:schemeClr val="accent1"/>
                </a:solidFill>
              </a:rPr>
              <a:t>potential</a:t>
            </a:r>
            <a:r>
              <a:rPr lang="en" sz="1400">
                <a:solidFill>
                  <a:schemeClr val="accent1"/>
                </a:solidFill>
              </a:rPr>
              <a:t> patterns or </a:t>
            </a:r>
            <a:r>
              <a:rPr lang="en" sz="1400">
                <a:solidFill>
                  <a:schemeClr val="accent1"/>
                </a:solidFill>
              </a:rPr>
              <a:t>disparities</a:t>
            </a:r>
            <a:r>
              <a:rPr lang="en" sz="1400">
                <a:solidFill>
                  <a:schemeClr val="accent1"/>
                </a:solidFill>
              </a:rPr>
              <a:t> which can give more insights to a safer community.</a:t>
            </a:r>
            <a:endParaRPr sz="140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9"/>
          <p:cNvSpPr txBox="1"/>
          <p:nvPr>
            <p:ph type="title"/>
          </p:nvPr>
        </p:nvSpPr>
        <p:spPr>
          <a:xfrm>
            <a:off x="127050" y="104150"/>
            <a:ext cx="88899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solidFill>
                  <a:schemeClr val="accent1"/>
                </a:solidFill>
              </a:rPr>
              <a:t>Largest Ethnic Groups in Montgomery County in 2022</a:t>
            </a:r>
            <a:endParaRPr sz="2220">
              <a:solidFill>
                <a:schemeClr val="accent1"/>
              </a:solidFill>
            </a:endParaRPr>
          </a:p>
          <a:p>
            <a:pPr indent="0" lvl="0" marL="0" rtl="0" algn="l">
              <a:spcBef>
                <a:spcPts val="0"/>
              </a:spcBef>
              <a:spcAft>
                <a:spcPts val="0"/>
              </a:spcAft>
              <a:buSzPts val="990"/>
              <a:buNone/>
            </a:pPr>
            <a:r>
              <a:t/>
            </a:r>
            <a:endParaRPr sz="2220"/>
          </a:p>
          <a:p>
            <a:pPr indent="0" lvl="0" marL="0" rtl="0" algn="l">
              <a:spcBef>
                <a:spcPts val="0"/>
              </a:spcBef>
              <a:spcAft>
                <a:spcPts val="0"/>
              </a:spcAft>
              <a:buSzPts val="990"/>
              <a:buNone/>
            </a:pPr>
            <a:r>
              <a:t/>
            </a:r>
            <a:endParaRPr sz="2220"/>
          </a:p>
        </p:txBody>
      </p:sp>
      <p:sp>
        <p:nvSpPr>
          <p:cNvPr id="401" name="Google Shape;401;p29"/>
          <p:cNvSpPr txBox="1"/>
          <p:nvPr>
            <p:ph idx="1" type="body"/>
          </p:nvPr>
        </p:nvSpPr>
        <p:spPr>
          <a:xfrm>
            <a:off x="6873600" y="1431625"/>
            <a:ext cx="2270400" cy="3351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u="sng">
                <a:solidFill>
                  <a:schemeClr val="accent1"/>
                </a:solidFill>
              </a:rPr>
              <a:t>Key Takeaways:</a:t>
            </a:r>
            <a:endParaRPr b="1" u="sng">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The top 3 largest </a:t>
            </a:r>
            <a:r>
              <a:rPr lang="en">
                <a:solidFill>
                  <a:schemeClr val="accent1"/>
                </a:solidFill>
              </a:rPr>
              <a:t>ethnic</a:t>
            </a:r>
            <a:r>
              <a:rPr lang="en">
                <a:solidFill>
                  <a:schemeClr val="accent1"/>
                </a:solidFill>
              </a:rPr>
              <a:t> groups in Montgomery County are White (Non-Hispanic), Black/Native American (Non-Hispanic), and Asian (Non-Hispanic). </a:t>
            </a:r>
            <a:endParaRPr>
              <a:solidFill>
                <a:schemeClr val="accent1"/>
              </a:solidFill>
            </a:endParaRPr>
          </a:p>
          <a:p>
            <a:pPr indent="-311150" lvl="0" marL="457200" rtl="0" algn="l">
              <a:spcBef>
                <a:spcPts val="0"/>
              </a:spcBef>
              <a:spcAft>
                <a:spcPts val="0"/>
              </a:spcAft>
              <a:buClr>
                <a:schemeClr val="accent1"/>
              </a:buClr>
              <a:buSzPts val="1300"/>
              <a:buChar char="●"/>
            </a:pPr>
            <a:r>
              <a:rPr lang="en">
                <a:solidFill>
                  <a:schemeClr val="accent1"/>
                </a:solidFill>
              </a:rPr>
              <a:t>There is a 20% Hispanic Population</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pic>
        <p:nvPicPr>
          <p:cNvPr id="402" name="Google Shape;402;p29"/>
          <p:cNvPicPr preferRelativeResize="0"/>
          <p:nvPr/>
        </p:nvPicPr>
        <p:blipFill rotWithShape="1">
          <a:blip r:embed="rId3">
            <a:alphaModFix/>
          </a:blip>
          <a:srcRect b="475" l="0" r="0" t="465"/>
          <a:stretch/>
        </p:blipFill>
        <p:spPr>
          <a:xfrm>
            <a:off x="226625" y="693050"/>
            <a:ext cx="6568799" cy="4089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0"/>
          <p:cNvSpPr txBox="1"/>
          <p:nvPr>
            <p:ph idx="1" type="body"/>
          </p:nvPr>
        </p:nvSpPr>
        <p:spPr>
          <a:xfrm>
            <a:off x="5969425" y="1184100"/>
            <a:ext cx="3174600" cy="3959400"/>
          </a:xfrm>
          <a:prstGeom prst="rect">
            <a:avLst/>
          </a:prstGeom>
          <a:effectLst>
            <a:reflection blurRad="0" dir="5400000" dist="38100" endA="0" fadeDir="5400012" kx="0" rotWithShape="0" algn="bl" stPos="0" sy="-100000" ky="0"/>
          </a:effectLst>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850" u="sng">
                <a:solidFill>
                  <a:schemeClr val="accent1"/>
                </a:solidFill>
              </a:rPr>
              <a:t>Key Takeaways:</a:t>
            </a:r>
            <a:endParaRPr sz="1850">
              <a:solidFill>
                <a:schemeClr val="accent1"/>
              </a:solidFill>
            </a:endParaRPr>
          </a:p>
          <a:p>
            <a:pPr indent="-312261" lvl="0" marL="457200" rtl="0" algn="l">
              <a:spcBef>
                <a:spcPts val="1200"/>
              </a:spcBef>
              <a:spcAft>
                <a:spcPts val="0"/>
              </a:spcAft>
              <a:buClr>
                <a:schemeClr val="accent1"/>
              </a:buClr>
              <a:buSzPct val="100000"/>
              <a:buChar char="●"/>
            </a:pPr>
            <a:r>
              <a:rPr lang="en" sz="1700">
                <a:solidFill>
                  <a:schemeClr val="accent1"/>
                </a:solidFill>
              </a:rPr>
              <a:t>Black and Hispanic populations show significant clustering of violations in central regions, while other group like Native American populations have violations that are more scattered or concentrated in specific, smaller areas.</a:t>
            </a:r>
            <a:endParaRPr sz="1700">
              <a:solidFill>
                <a:schemeClr val="accent1"/>
              </a:solidFill>
            </a:endParaRPr>
          </a:p>
          <a:p>
            <a:pPr indent="0" lvl="0" marL="457200" rtl="0" algn="l">
              <a:spcBef>
                <a:spcPts val="1200"/>
              </a:spcBef>
              <a:spcAft>
                <a:spcPts val="0"/>
              </a:spcAft>
              <a:buNone/>
            </a:pPr>
            <a:r>
              <a:t/>
            </a:r>
            <a:endParaRPr sz="1700">
              <a:solidFill>
                <a:schemeClr val="accent1"/>
              </a:solidFill>
            </a:endParaRPr>
          </a:p>
          <a:p>
            <a:pPr indent="-312261" lvl="0" marL="457200" rtl="0" algn="l">
              <a:spcBef>
                <a:spcPts val="1200"/>
              </a:spcBef>
              <a:spcAft>
                <a:spcPts val="0"/>
              </a:spcAft>
              <a:buClr>
                <a:schemeClr val="accent1"/>
              </a:buClr>
              <a:buSzPct val="100000"/>
              <a:buChar char="●"/>
            </a:pPr>
            <a:r>
              <a:rPr lang="en" sz="1700">
                <a:solidFill>
                  <a:schemeClr val="accent1"/>
                </a:solidFill>
              </a:rPr>
              <a:t>The White population appears to have violations spread out over a broader area, with some major clusters in suburban regions.</a:t>
            </a:r>
            <a:endParaRPr sz="1700">
              <a:solidFill>
                <a:schemeClr val="accent1"/>
              </a:solidFill>
            </a:endParaRPr>
          </a:p>
          <a:p>
            <a:pPr indent="0" lvl="0" marL="0" rtl="0" algn="l">
              <a:spcBef>
                <a:spcPts val="1200"/>
              </a:spcBef>
              <a:spcAft>
                <a:spcPts val="0"/>
              </a:spcAft>
              <a:buNone/>
            </a:pPr>
            <a:r>
              <a:t/>
            </a:r>
            <a:endParaRPr b="1" u="sng">
              <a:solidFill>
                <a:schemeClr val="accent1"/>
              </a:solidFill>
            </a:endParaRPr>
          </a:p>
          <a:p>
            <a:pPr indent="0" lvl="0" marL="0" rtl="0" algn="l">
              <a:spcBef>
                <a:spcPts val="1200"/>
              </a:spcBef>
              <a:spcAft>
                <a:spcPts val="1200"/>
              </a:spcAft>
              <a:buNone/>
            </a:pPr>
            <a:r>
              <a:t/>
            </a:r>
            <a:endParaRPr>
              <a:solidFill>
                <a:schemeClr val="accent1"/>
              </a:solidFill>
            </a:endParaRPr>
          </a:p>
        </p:txBody>
      </p:sp>
      <p:sp>
        <p:nvSpPr>
          <p:cNvPr id="408" name="Google Shape;408;p30"/>
          <p:cNvSpPr txBox="1"/>
          <p:nvPr>
            <p:ph type="title"/>
          </p:nvPr>
        </p:nvSpPr>
        <p:spPr>
          <a:xfrm>
            <a:off x="351850" y="104150"/>
            <a:ext cx="88899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Demographic Violations</a:t>
            </a:r>
            <a:endParaRPr/>
          </a:p>
        </p:txBody>
      </p:sp>
      <p:pic>
        <p:nvPicPr>
          <p:cNvPr id="409" name="Google Shape;409;p30" title="demographViolations.mp4">
            <a:hlinkClick r:id="rId3"/>
          </p:cNvPr>
          <p:cNvPicPr preferRelativeResize="0"/>
          <p:nvPr/>
        </p:nvPicPr>
        <p:blipFill>
          <a:blip r:embed="rId4">
            <a:alphaModFix/>
          </a:blip>
          <a:stretch>
            <a:fillRect/>
          </a:stretch>
        </p:blipFill>
        <p:spPr>
          <a:xfrm>
            <a:off x="381000" y="693050"/>
            <a:ext cx="5588417" cy="44504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1"/>
          <p:cNvSpPr txBox="1"/>
          <p:nvPr>
            <p:ph type="title"/>
          </p:nvPr>
        </p:nvSpPr>
        <p:spPr>
          <a:xfrm>
            <a:off x="351850" y="104150"/>
            <a:ext cx="88899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Hourly Traffic Stops by Race</a:t>
            </a:r>
            <a:endParaRPr>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5" name="Google Shape;415;p31"/>
          <p:cNvSpPr txBox="1"/>
          <p:nvPr>
            <p:ph idx="1" type="body"/>
          </p:nvPr>
        </p:nvSpPr>
        <p:spPr>
          <a:xfrm>
            <a:off x="6873600" y="1431625"/>
            <a:ext cx="2270400" cy="3034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u="sng">
                <a:solidFill>
                  <a:schemeClr val="accent1"/>
                </a:solidFill>
              </a:rPr>
              <a:t>Key Takeaways:</a:t>
            </a:r>
            <a:endParaRPr b="1" u="sng">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Traffic stops peak in the late evening, with Black and Hispanic drivers experiencing the highest numbers, while Asian and Native American drivers show consistently lower stop rates throughout the day</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pic>
        <p:nvPicPr>
          <p:cNvPr id="416" name="Google Shape;416;p31"/>
          <p:cNvPicPr preferRelativeResize="0"/>
          <p:nvPr/>
        </p:nvPicPr>
        <p:blipFill>
          <a:blip r:embed="rId3">
            <a:alphaModFix/>
          </a:blip>
          <a:stretch>
            <a:fillRect/>
          </a:stretch>
        </p:blipFill>
        <p:spPr>
          <a:xfrm>
            <a:off x="221175" y="859200"/>
            <a:ext cx="6568800" cy="40192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Meet the Team</a:t>
            </a:r>
            <a:endParaRPr>
              <a:solidFill>
                <a:schemeClr val="accent1"/>
              </a:solidFill>
            </a:endParaRPr>
          </a:p>
        </p:txBody>
      </p:sp>
      <p:sp>
        <p:nvSpPr>
          <p:cNvPr id="283" name="Google Shape;283;p14"/>
          <p:cNvSpPr/>
          <p:nvPr/>
        </p:nvSpPr>
        <p:spPr>
          <a:xfrm>
            <a:off x="297125" y="2171025"/>
            <a:ext cx="1140600" cy="14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84" name="Google Shape;284;p14"/>
          <p:cNvSpPr/>
          <p:nvPr/>
        </p:nvSpPr>
        <p:spPr>
          <a:xfrm>
            <a:off x="1771300" y="2171025"/>
            <a:ext cx="1140600" cy="14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85" name="Google Shape;285;p14"/>
          <p:cNvSpPr/>
          <p:nvPr/>
        </p:nvSpPr>
        <p:spPr>
          <a:xfrm>
            <a:off x="6193825" y="2171025"/>
            <a:ext cx="1140600" cy="14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86" name="Google Shape;286;p14"/>
          <p:cNvSpPr/>
          <p:nvPr/>
        </p:nvSpPr>
        <p:spPr>
          <a:xfrm>
            <a:off x="7668000" y="2171025"/>
            <a:ext cx="1140600" cy="14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87" name="Google Shape;287;p14"/>
          <p:cNvSpPr/>
          <p:nvPr/>
        </p:nvSpPr>
        <p:spPr>
          <a:xfrm>
            <a:off x="3245475" y="2171025"/>
            <a:ext cx="1140600" cy="149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88" name="Google Shape;288;p14"/>
          <p:cNvSpPr txBox="1"/>
          <p:nvPr/>
        </p:nvSpPr>
        <p:spPr>
          <a:xfrm>
            <a:off x="297100" y="1591575"/>
            <a:ext cx="11406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Nunito"/>
                <a:ea typeface="Nunito"/>
                <a:cs typeface="Nunito"/>
                <a:sym typeface="Nunito"/>
              </a:rPr>
              <a:t>Cheng Feng Lin</a:t>
            </a:r>
            <a:endParaRPr sz="1300">
              <a:solidFill>
                <a:schemeClr val="accent1"/>
              </a:solidFill>
              <a:latin typeface="Nunito"/>
              <a:ea typeface="Nunito"/>
              <a:cs typeface="Nunito"/>
              <a:sym typeface="Nunito"/>
            </a:endParaRPr>
          </a:p>
        </p:txBody>
      </p:sp>
      <p:sp>
        <p:nvSpPr>
          <p:cNvPr id="289" name="Google Shape;289;p14"/>
          <p:cNvSpPr txBox="1"/>
          <p:nvPr/>
        </p:nvSpPr>
        <p:spPr>
          <a:xfrm>
            <a:off x="1771300" y="1667775"/>
            <a:ext cx="11406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Nunito"/>
                <a:ea typeface="Nunito"/>
                <a:cs typeface="Nunito"/>
                <a:sym typeface="Nunito"/>
              </a:rPr>
              <a:t>David Wu</a:t>
            </a:r>
            <a:endParaRPr sz="1300">
              <a:solidFill>
                <a:schemeClr val="accent1"/>
              </a:solidFill>
              <a:latin typeface="Nunito"/>
              <a:ea typeface="Nunito"/>
              <a:cs typeface="Nunito"/>
              <a:sym typeface="Nunito"/>
            </a:endParaRPr>
          </a:p>
        </p:txBody>
      </p:sp>
      <p:sp>
        <p:nvSpPr>
          <p:cNvPr id="290" name="Google Shape;290;p14"/>
          <p:cNvSpPr txBox="1"/>
          <p:nvPr/>
        </p:nvSpPr>
        <p:spPr>
          <a:xfrm>
            <a:off x="3245500" y="1591575"/>
            <a:ext cx="11406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Nunito"/>
                <a:ea typeface="Nunito"/>
                <a:cs typeface="Nunito"/>
                <a:sym typeface="Nunito"/>
              </a:rPr>
              <a:t>Aradhya Singh Bisht</a:t>
            </a:r>
            <a:endParaRPr sz="1300">
              <a:solidFill>
                <a:schemeClr val="accent1"/>
              </a:solidFill>
              <a:latin typeface="Nunito"/>
              <a:ea typeface="Nunito"/>
              <a:cs typeface="Nunito"/>
              <a:sym typeface="Nunito"/>
            </a:endParaRPr>
          </a:p>
        </p:txBody>
      </p:sp>
      <p:sp>
        <p:nvSpPr>
          <p:cNvPr id="291" name="Google Shape;291;p14"/>
          <p:cNvSpPr txBox="1"/>
          <p:nvPr/>
        </p:nvSpPr>
        <p:spPr>
          <a:xfrm>
            <a:off x="4686900" y="1667775"/>
            <a:ext cx="13347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Nunito"/>
                <a:ea typeface="Nunito"/>
                <a:cs typeface="Nunito"/>
                <a:sym typeface="Nunito"/>
              </a:rPr>
              <a:t>Emma Nehman</a:t>
            </a:r>
            <a:endParaRPr sz="1300">
              <a:solidFill>
                <a:schemeClr val="accent1"/>
              </a:solidFill>
              <a:latin typeface="Nunito"/>
              <a:ea typeface="Nunito"/>
              <a:cs typeface="Nunito"/>
              <a:sym typeface="Nunito"/>
            </a:endParaRPr>
          </a:p>
        </p:txBody>
      </p:sp>
      <p:sp>
        <p:nvSpPr>
          <p:cNvPr id="292" name="Google Shape;292;p14"/>
          <p:cNvSpPr txBox="1"/>
          <p:nvPr/>
        </p:nvSpPr>
        <p:spPr>
          <a:xfrm>
            <a:off x="6193900" y="1667775"/>
            <a:ext cx="11406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Nunito"/>
                <a:ea typeface="Nunito"/>
                <a:cs typeface="Nunito"/>
                <a:sym typeface="Nunito"/>
              </a:rPr>
              <a:t>Akshay Sharma</a:t>
            </a:r>
            <a:endParaRPr sz="1300">
              <a:solidFill>
                <a:schemeClr val="accent1"/>
              </a:solidFill>
              <a:latin typeface="Nunito"/>
              <a:ea typeface="Nunito"/>
              <a:cs typeface="Nunito"/>
              <a:sym typeface="Nunito"/>
            </a:endParaRPr>
          </a:p>
        </p:txBody>
      </p:sp>
      <p:sp>
        <p:nvSpPr>
          <p:cNvPr id="293" name="Google Shape;293;p14"/>
          <p:cNvSpPr txBox="1"/>
          <p:nvPr/>
        </p:nvSpPr>
        <p:spPr>
          <a:xfrm>
            <a:off x="7668100" y="1667775"/>
            <a:ext cx="1140600" cy="25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accent1"/>
                </a:solidFill>
                <a:latin typeface="Nunito"/>
                <a:ea typeface="Nunito"/>
                <a:cs typeface="Nunito"/>
                <a:sym typeface="Nunito"/>
              </a:rPr>
              <a:t>Priyanka Gona</a:t>
            </a:r>
            <a:endParaRPr sz="1300">
              <a:solidFill>
                <a:schemeClr val="accent1"/>
              </a:solidFill>
              <a:latin typeface="Nunito"/>
              <a:ea typeface="Nunito"/>
              <a:cs typeface="Nunito"/>
              <a:sym typeface="Nunito"/>
            </a:endParaRPr>
          </a:p>
        </p:txBody>
      </p:sp>
      <p:pic>
        <p:nvPicPr>
          <p:cNvPr id="294" name="Google Shape;294;p14"/>
          <p:cNvPicPr preferRelativeResize="0"/>
          <p:nvPr/>
        </p:nvPicPr>
        <p:blipFill rotWithShape="1">
          <a:blip r:embed="rId3">
            <a:alphaModFix/>
          </a:blip>
          <a:srcRect b="3642" l="0" r="0" t="0"/>
          <a:stretch/>
        </p:blipFill>
        <p:spPr>
          <a:xfrm>
            <a:off x="1771300" y="2171025"/>
            <a:ext cx="1140599" cy="1489644"/>
          </a:xfrm>
          <a:prstGeom prst="rect">
            <a:avLst/>
          </a:prstGeom>
          <a:noFill/>
          <a:ln>
            <a:noFill/>
          </a:ln>
        </p:spPr>
      </p:pic>
      <p:pic>
        <p:nvPicPr>
          <p:cNvPr id="295" name="Google Shape;295;p14"/>
          <p:cNvPicPr preferRelativeResize="0"/>
          <p:nvPr/>
        </p:nvPicPr>
        <p:blipFill rotWithShape="1">
          <a:blip r:embed="rId4">
            <a:alphaModFix/>
          </a:blip>
          <a:srcRect b="0" l="10199" r="13510" t="0"/>
          <a:stretch/>
        </p:blipFill>
        <p:spPr>
          <a:xfrm>
            <a:off x="3245500" y="2171025"/>
            <a:ext cx="1140600" cy="1495200"/>
          </a:xfrm>
          <a:prstGeom prst="rect">
            <a:avLst/>
          </a:prstGeom>
          <a:noFill/>
          <a:ln>
            <a:noFill/>
          </a:ln>
        </p:spPr>
      </p:pic>
      <p:pic>
        <p:nvPicPr>
          <p:cNvPr id="296" name="Google Shape;296;p14"/>
          <p:cNvPicPr preferRelativeResize="0"/>
          <p:nvPr/>
        </p:nvPicPr>
        <p:blipFill>
          <a:blip r:embed="rId5">
            <a:alphaModFix/>
          </a:blip>
          <a:stretch>
            <a:fillRect/>
          </a:stretch>
        </p:blipFill>
        <p:spPr>
          <a:xfrm>
            <a:off x="4745888" y="2173800"/>
            <a:ext cx="1216725" cy="1489650"/>
          </a:xfrm>
          <a:prstGeom prst="rect">
            <a:avLst/>
          </a:prstGeom>
          <a:noFill/>
          <a:ln>
            <a:noFill/>
          </a:ln>
        </p:spPr>
      </p:pic>
      <p:pic>
        <p:nvPicPr>
          <p:cNvPr id="297" name="Google Shape;297;p14"/>
          <p:cNvPicPr preferRelativeResize="0"/>
          <p:nvPr/>
        </p:nvPicPr>
        <p:blipFill>
          <a:blip r:embed="rId6">
            <a:alphaModFix/>
          </a:blip>
          <a:stretch>
            <a:fillRect/>
          </a:stretch>
        </p:blipFill>
        <p:spPr>
          <a:xfrm>
            <a:off x="297125" y="2171025"/>
            <a:ext cx="1140601" cy="1489649"/>
          </a:xfrm>
          <a:prstGeom prst="rect">
            <a:avLst/>
          </a:prstGeom>
          <a:noFill/>
          <a:ln>
            <a:noFill/>
          </a:ln>
        </p:spPr>
      </p:pic>
      <p:pic>
        <p:nvPicPr>
          <p:cNvPr id="298" name="Google Shape;298;p14"/>
          <p:cNvPicPr preferRelativeResize="0"/>
          <p:nvPr/>
        </p:nvPicPr>
        <p:blipFill rotWithShape="1">
          <a:blip r:embed="rId7">
            <a:alphaModFix/>
          </a:blip>
          <a:srcRect b="0" l="9954" r="17063" t="0"/>
          <a:stretch/>
        </p:blipFill>
        <p:spPr>
          <a:xfrm>
            <a:off x="6193825" y="2176575"/>
            <a:ext cx="1140600" cy="1489650"/>
          </a:xfrm>
          <a:prstGeom prst="rect">
            <a:avLst/>
          </a:prstGeom>
          <a:noFill/>
          <a:ln>
            <a:noFill/>
          </a:ln>
        </p:spPr>
      </p:pic>
      <p:pic>
        <p:nvPicPr>
          <p:cNvPr id="299" name="Google Shape;299;p14"/>
          <p:cNvPicPr preferRelativeResize="0"/>
          <p:nvPr/>
        </p:nvPicPr>
        <p:blipFill>
          <a:blip r:embed="rId8">
            <a:alphaModFix/>
          </a:blip>
          <a:stretch>
            <a:fillRect/>
          </a:stretch>
        </p:blipFill>
        <p:spPr>
          <a:xfrm>
            <a:off x="7667999" y="2188150"/>
            <a:ext cx="1140600" cy="14665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2"/>
          <p:cNvSpPr txBox="1"/>
          <p:nvPr>
            <p:ph type="title"/>
          </p:nvPr>
        </p:nvSpPr>
        <p:spPr>
          <a:xfrm>
            <a:off x="351850" y="104150"/>
            <a:ext cx="74733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Search Conducted Rates by Race and Gender</a:t>
            </a:r>
            <a:endParaRPr>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2" name="Google Shape;422;p32"/>
          <p:cNvSpPr txBox="1"/>
          <p:nvPr>
            <p:ph idx="1" type="body"/>
          </p:nvPr>
        </p:nvSpPr>
        <p:spPr>
          <a:xfrm>
            <a:off x="6339975" y="1338725"/>
            <a:ext cx="2470500" cy="303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solidFill>
                  <a:schemeClr val="accent1"/>
                </a:solidFill>
              </a:rPr>
              <a:t>Key Takeaways:</a:t>
            </a:r>
            <a:endParaRPr b="1" u="sng">
              <a:solidFill>
                <a:schemeClr val="accent1"/>
              </a:solidFill>
            </a:endParaRPr>
          </a:p>
          <a:p>
            <a:pPr indent="-311150" lvl="0" marL="457200" rtl="0" algn="l">
              <a:spcBef>
                <a:spcPts val="1200"/>
              </a:spcBef>
              <a:spcAft>
                <a:spcPts val="0"/>
              </a:spcAft>
              <a:buClr>
                <a:schemeClr val="accent1"/>
              </a:buClr>
              <a:buSzPts val="1300"/>
              <a:buChar char="●"/>
            </a:pPr>
            <a:r>
              <a:rPr lang="en">
                <a:solidFill>
                  <a:schemeClr val="accent1"/>
                </a:solidFill>
              </a:rPr>
              <a:t>Search rates are generally low, with female Native American drivers searched most frequently, followed by male Black drivers and male Hispanic drivers</a:t>
            </a:r>
            <a:endParaRPr>
              <a:solidFill>
                <a:schemeClr val="accent1"/>
              </a:solidFill>
            </a:endParaRPr>
          </a:p>
          <a:p>
            <a:pPr indent="0" lvl="0" marL="0" rtl="0" algn="l">
              <a:spcBef>
                <a:spcPts val="1200"/>
              </a:spcBef>
              <a:spcAft>
                <a:spcPts val="1200"/>
              </a:spcAft>
              <a:buNone/>
            </a:pPr>
            <a:r>
              <a:t/>
            </a:r>
            <a:endParaRPr>
              <a:solidFill>
                <a:schemeClr val="accent1"/>
              </a:solidFill>
            </a:endParaRPr>
          </a:p>
        </p:txBody>
      </p:sp>
      <p:pic>
        <p:nvPicPr>
          <p:cNvPr id="423" name="Google Shape;423;p32"/>
          <p:cNvPicPr preferRelativeResize="0"/>
          <p:nvPr/>
        </p:nvPicPr>
        <p:blipFill>
          <a:blip r:embed="rId3">
            <a:alphaModFix/>
          </a:blip>
          <a:stretch>
            <a:fillRect/>
          </a:stretch>
        </p:blipFill>
        <p:spPr>
          <a:xfrm>
            <a:off x="304800" y="795413"/>
            <a:ext cx="6035174" cy="41208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3"/>
          <p:cNvSpPr txBox="1"/>
          <p:nvPr>
            <p:ph type="title"/>
          </p:nvPr>
        </p:nvSpPr>
        <p:spPr>
          <a:xfrm>
            <a:off x="4631100" y="1172525"/>
            <a:ext cx="4512900" cy="3186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solidFill>
                  <a:schemeClr val="accent1"/>
                </a:solidFill>
              </a:rPr>
              <a:t>3</a:t>
            </a:r>
            <a:r>
              <a:rPr lang="en" sz="4200">
                <a:solidFill>
                  <a:schemeClr val="accent1"/>
                </a:solidFill>
              </a:rPr>
              <a:t>. Findings &amp; Conclusions </a:t>
            </a:r>
            <a:endParaRPr sz="4200">
              <a:solidFill>
                <a:schemeClr val="accent1"/>
              </a:solidFill>
            </a:endParaRPr>
          </a:p>
        </p:txBody>
      </p:sp>
      <p:pic>
        <p:nvPicPr>
          <p:cNvPr id="429" name="Google Shape;429;p33"/>
          <p:cNvPicPr preferRelativeResize="0"/>
          <p:nvPr/>
        </p:nvPicPr>
        <p:blipFill rotWithShape="1">
          <a:blip r:embed="rId3">
            <a:alphaModFix/>
          </a:blip>
          <a:srcRect b="0" l="9958" r="0" t="0"/>
          <a:stretch/>
        </p:blipFill>
        <p:spPr>
          <a:xfrm>
            <a:off x="0" y="0"/>
            <a:ext cx="46311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4"/>
          <p:cNvSpPr txBox="1"/>
          <p:nvPr>
            <p:ph type="title"/>
          </p:nvPr>
        </p:nvSpPr>
        <p:spPr>
          <a:xfrm>
            <a:off x="619950" y="1073500"/>
            <a:ext cx="7904100" cy="3667800"/>
          </a:xfrm>
          <a:prstGeom prst="rect">
            <a:avLst/>
          </a:prstGeom>
        </p:spPr>
        <p:txBody>
          <a:bodyPr anchorCtr="0" anchor="ctr" bIns="91425" lIns="91425" spcFirstLastPara="1" rIns="91425" wrap="square" tIns="91425">
            <a:noAutofit/>
          </a:bodyPr>
          <a:lstStyle/>
          <a:p>
            <a:pPr indent="-326390" lvl="0" marL="457200" rtl="0" algn="l">
              <a:spcBef>
                <a:spcPts val="0"/>
              </a:spcBef>
              <a:spcAft>
                <a:spcPts val="0"/>
              </a:spcAft>
              <a:buClr>
                <a:schemeClr val="accent1"/>
              </a:buClr>
              <a:buSzPts val="1540"/>
              <a:buChar char="●"/>
            </a:pPr>
            <a:r>
              <a:rPr lang="en" sz="1540">
                <a:solidFill>
                  <a:schemeClr val="accent1"/>
                </a:solidFill>
              </a:rPr>
              <a:t>Traffic Violations Decrease: </a:t>
            </a:r>
            <a:r>
              <a:rPr b="0" lang="en" sz="1540">
                <a:solidFill>
                  <a:schemeClr val="accent1"/>
                </a:solidFill>
              </a:rPr>
              <a:t>75% drop from 2018 to 2020, likely due to COVID-19.</a:t>
            </a:r>
            <a:endParaRPr b="0" sz="1540">
              <a:solidFill>
                <a:schemeClr val="accent1"/>
              </a:solidFill>
            </a:endParaRPr>
          </a:p>
          <a:p>
            <a:pPr indent="-326390" lvl="0" marL="457200" rtl="0" algn="l">
              <a:spcBef>
                <a:spcPts val="0"/>
              </a:spcBef>
              <a:spcAft>
                <a:spcPts val="0"/>
              </a:spcAft>
              <a:buClr>
                <a:schemeClr val="accent1"/>
              </a:buClr>
              <a:buSzPts val="1540"/>
              <a:buChar char="●"/>
            </a:pPr>
            <a:r>
              <a:rPr lang="en" sz="1540">
                <a:solidFill>
                  <a:schemeClr val="accent1"/>
                </a:solidFill>
              </a:rPr>
              <a:t>Post-2020 Stabilization: </a:t>
            </a:r>
            <a:r>
              <a:rPr b="0" lang="en" sz="1540">
                <a:solidFill>
                  <a:schemeClr val="accent1"/>
                </a:solidFill>
              </a:rPr>
              <a:t>Violations stabilize at a lower level; some fluctuations, no major increases.</a:t>
            </a:r>
            <a:endParaRPr b="0" sz="1540">
              <a:solidFill>
                <a:schemeClr val="accent1"/>
              </a:solidFill>
            </a:endParaRPr>
          </a:p>
          <a:p>
            <a:pPr indent="-326390" lvl="0" marL="457200" rtl="0" algn="l">
              <a:spcBef>
                <a:spcPts val="0"/>
              </a:spcBef>
              <a:spcAft>
                <a:spcPts val="0"/>
              </a:spcAft>
              <a:buClr>
                <a:schemeClr val="accent1"/>
              </a:buClr>
              <a:buSzPts val="1540"/>
              <a:buChar char="●"/>
            </a:pPr>
            <a:r>
              <a:rPr lang="en" sz="1540">
                <a:solidFill>
                  <a:schemeClr val="accent1"/>
                </a:solidFill>
              </a:rPr>
              <a:t>Peak Times: </a:t>
            </a:r>
            <a:r>
              <a:rPr b="0" lang="en" sz="1540">
                <a:solidFill>
                  <a:schemeClr val="accent1"/>
                </a:solidFill>
              </a:rPr>
              <a:t>Higher violations during midday and afternoon, especially on Tuesdays and Fridays.</a:t>
            </a:r>
            <a:endParaRPr b="0" sz="1540">
              <a:solidFill>
                <a:schemeClr val="accent1"/>
              </a:solidFill>
            </a:endParaRPr>
          </a:p>
          <a:p>
            <a:pPr indent="-326390" lvl="0" marL="457200" rtl="0" algn="l">
              <a:spcBef>
                <a:spcPts val="0"/>
              </a:spcBef>
              <a:spcAft>
                <a:spcPts val="0"/>
              </a:spcAft>
              <a:buClr>
                <a:schemeClr val="accent1"/>
              </a:buClr>
              <a:buSzPts val="1540"/>
              <a:buChar char="●"/>
            </a:pPr>
            <a:r>
              <a:rPr lang="en" sz="1540">
                <a:solidFill>
                  <a:schemeClr val="accent1"/>
                </a:solidFill>
              </a:rPr>
              <a:t>Low Violation Times: </a:t>
            </a:r>
            <a:r>
              <a:rPr b="0" lang="en" sz="1540">
                <a:solidFill>
                  <a:schemeClr val="accent1"/>
                </a:solidFill>
              </a:rPr>
              <a:t>Fewer violations in mornings and late nights.</a:t>
            </a:r>
            <a:endParaRPr b="0" sz="1540">
              <a:solidFill>
                <a:schemeClr val="accent1"/>
              </a:solidFill>
            </a:endParaRPr>
          </a:p>
          <a:p>
            <a:pPr indent="-326390" lvl="0" marL="457200" rtl="0" algn="l">
              <a:spcBef>
                <a:spcPts val="0"/>
              </a:spcBef>
              <a:spcAft>
                <a:spcPts val="0"/>
              </a:spcAft>
              <a:buClr>
                <a:schemeClr val="accent1"/>
              </a:buClr>
              <a:buSzPts val="1540"/>
              <a:buChar char="●"/>
            </a:pPr>
            <a:r>
              <a:rPr lang="en" sz="1540">
                <a:solidFill>
                  <a:schemeClr val="accent1"/>
                </a:solidFill>
              </a:rPr>
              <a:t>Rush Hour Peaks: </a:t>
            </a:r>
            <a:r>
              <a:rPr b="0" lang="en" sz="1540">
                <a:solidFill>
                  <a:schemeClr val="accent1"/>
                </a:solidFill>
              </a:rPr>
              <a:t>Increased violations observed from 7 AM-9 AM and 5 PM-7 PM.</a:t>
            </a:r>
            <a:endParaRPr b="0" sz="1540">
              <a:solidFill>
                <a:schemeClr val="accent1"/>
              </a:solidFill>
            </a:endParaRPr>
          </a:p>
          <a:p>
            <a:pPr indent="-326390" lvl="0" marL="457200" rtl="0" algn="l">
              <a:spcBef>
                <a:spcPts val="0"/>
              </a:spcBef>
              <a:spcAft>
                <a:spcPts val="0"/>
              </a:spcAft>
              <a:buClr>
                <a:schemeClr val="accent1"/>
              </a:buClr>
              <a:buSzPts val="1540"/>
              <a:buChar char="●"/>
            </a:pPr>
            <a:r>
              <a:rPr lang="en" sz="1540">
                <a:solidFill>
                  <a:schemeClr val="accent1"/>
                </a:solidFill>
              </a:rPr>
              <a:t>Violation Types: </a:t>
            </a:r>
            <a:r>
              <a:rPr b="0" lang="en" sz="1540">
                <a:solidFill>
                  <a:schemeClr val="accent1"/>
                </a:solidFill>
              </a:rPr>
              <a:t>Common violations include failing to obey traffic instructions, expired registration, and speeding.</a:t>
            </a:r>
            <a:endParaRPr b="0" sz="1540">
              <a:solidFill>
                <a:schemeClr val="accent1"/>
              </a:solidFill>
            </a:endParaRPr>
          </a:p>
          <a:p>
            <a:pPr indent="0" lvl="0" marL="0" rtl="0" algn="l">
              <a:spcBef>
                <a:spcPts val="0"/>
              </a:spcBef>
              <a:spcAft>
                <a:spcPts val="0"/>
              </a:spcAft>
              <a:buNone/>
            </a:pPr>
            <a:r>
              <a:t/>
            </a:r>
            <a:endParaRPr sz="1540">
              <a:solidFill>
                <a:schemeClr val="accent1"/>
              </a:solidFill>
            </a:endParaRPr>
          </a:p>
        </p:txBody>
      </p:sp>
      <p:sp>
        <p:nvSpPr>
          <p:cNvPr id="435" name="Google Shape;435;p34"/>
          <p:cNvSpPr txBox="1"/>
          <p:nvPr>
            <p:ph type="title"/>
          </p:nvPr>
        </p:nvSpPr>
        <p:spPr>
          <a:xfrm>
            <a:off x="671200" y="224750"/>
            <a:ext cx="6507900" cy="753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1"/>
                </a:solidFill>
              </a:rPr>
              <a:t>Findings/Conclusions</a:t>
            </a:r>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5"/>
          <p:cNvSpPr txBox="1"/>
          <p:nvPr>
            <p:ph type="title"/>
          </p:nvPr>
        </p:nvSpPr>
        <p:spPr>
          <a:xfrm>
            <a:off x="619950" y="997300"/>
            <a:ext cx="7904100" cy="3552900"/>
          </a:xfrm>
          <a:prstGeom prst="rect">
            <a:avLst/>
          </a:prstGeom>
        </p:spPr>
        <p:txBody>
          <a:bodyPr anchorCtr="0" anchor="ctr" bIns="91425" lIns="91425" spcFirstLastPara="1" rIns="91425" wrap="square" tIns="91425">
            <a:noAutofit/>
          </a:bodyPr>
          <a:lstStyle/>
          <a:p>
            <a:pPr indent="-332740" lvl="0" marL="457200" rtl="0" algn="just">
              <a:spcBef>
                <a:spcPts val="0"/>
              </a:spcBef>
              <a:spcAft>
                <a:spcPts val="0"/>
              </a:spcAft>
              <a:buClr>
                <a:schemeClr val="accent1"/>
              </a:buClr>
              <a:buSzPts val="1640"/>
              <a:buChar char="●"/>
            </a:pPr>
            <a:r>
              <a:rPr lang="en" sz="1640">
                <a:solidFill>
                  <a:schemeClr val="accent1"/>
                </a:solidFill>
              </a:rPr>
              <a:t>Traffic Stops Peak: </a:t>
            </a:r>
            <a:r>
              <a:rPr b="0" lang="en" sz="1640">
                <a:solidFill>
                  <a:schemeClr val="accent1"/>
                </a:solidFill>
              </a:rPr>
              <a:t>Highest in the late evening.</a:t>
            </a:r>
            <a:endParaRPr b="0" sz="1640">
              <a:solidFill>
                <a:schemeClr val="accent1"/>
              </a:solidFill>
            </a:endParaRPr>
          </a:p>
          <a:p>
            <a:pPr indent="-332740" lvl="0" marL="457200" rtl="0" algn="just">
              <a:spcBef>
                <a:spcPts val="0"/>
              </a:spcBef>
              <a:spcAft>
                <a:spcPts val="0"/>
              </a:spcAft>
              <a:buClr>
                <a:schemeClr val="accent1"/>
              </a:buClr>
              <a:buSzPts val="1640"/>
              <a:buChar char="●"/>
            </a:pPr>
            <a:r>
              <a:rPr lang="en" sz="1640">
                <a:solidFill>
                  <a:schemeClr val="accent1"/>
                </a:solidFill>
              </a:rPr>
              <a:t>Driver Demographics: </a:t>
            </a:r>
            <a:r>
              <a:rPr b="0" lang="en" sz="1640">
                <a:solidFill>
                  <a:schemeClr val="accent1"/>
                </a:solidFill>
              </a:rPr>
              <a:t>Black and Hispanic drivers have the highest stop rates and higher relative rates compared to their population proportion.</a:t>
            </a:r>
            <a:endParaRPr b="0" sz="1640">
              <a:solidFill>
                <a:schemeClr val="accent1"/>
              </a:solidFill>
            </a:endParaRPr>
          </a:p>
          <a:p>
            <a:pPr indent="-332740" lvl="0" marL="457200" rtl="0" algn="just">
              <a:spcBef>
                <a:spcPts val="0"/>
              </a:spcBef>
              <a:spcAft>
                <a:spcPts val="0"/>
              </a:spcAft>
              <a:buClr>
                <a:schemeClr val="accent1"/>
              </a:buClr>
              <a:buSzPts val="1640"/>
              <a:buChar char="●"/>
            </a:pPr>
            <a:r>
              <a:rPr lang="en" sz="1640">
                <a:solidFill>
                  <a:schemeClr val="accent1"/>
                </a:solidFill>
              </a:rPr>
              <a:t>Lower Rates: </a:t>
            </a:r>
            <a:r>
              <a:rPr b="0" lang="en" sz="1640">
                <a:solidFill>
                  <a:schemeClr val="accent1"/>
                </a:solidFill>
              </a:rPr>
              <a:t>Asian and Native American drivers show consistently lower stop rates throughout the day.</a:t>
            </a:r>
            <a:endParaRPr b="0" sz="1640">
              <a:solidFill>
                <a:schemeClr val="accent1"/>
              </a:solidFill>
            </a:endParaRPr>
          </a:p>
          <a:p>
            <a:pPr indent="-332740" lvl="0" marL="457200" rtl="0" algn="just">
              <a:spcBef>
                <a:spcPts val="0"/>
              </a:spcBef>
              <a:spcAft>
                <a:spcPts val="0"/>
              </a:spcAft>
              <a:buClr>
                <a:schemeClr val="accent1"/>
              </a:buClr>
              <a:buSzPts val="1640"/>
              <a:buChar char="●"/>
            </a:pPr>
            <a:r>
              <a:rPr lang="en" sz="1640">
                <a:solidFill>
                  <a:schemeClr val="accent1"/>
                </a:solidFill>
              </a:rPr>
              <a:t>Human Impact: </a:t>
            </a:r>
            <a:r>
              <a:rPr b="0" lang="en" sz="1640">
                <a:solidFill>
                  <a:schemeClr val="accent1"/>
                </a:solidFill>
              </a:rPr>
              <a:t>Black and Hispanic drivers experience notably higher stop rates, especially at night.</a:t>
            </a:r>
            <a:endParaRPr b="0" sz="1640">
              <a:solidFill>
                <a:schemeClr val="accent1"/>
              </a:solidFill>
            </a:endParaRPr>
          </a:p>
          <a:p>
            <a:pPr indent="-332740" lvl="0" marL="457200" rtl="0" algn="just">
              <a:spcBef>
                <a:spcPts val="0"/>
              </a:spcBef>
              <a:spcAft>
                <a:spcPts val="0"/>
              </a:spcAft>
              <a:buClr>
                <a:schemeClr val="accent1"/>
              </a:buClr>
              <a:buSzPts val="1640"/>
              <a:buChar char="●"/>
            </a:pPr>
            <a:r>
              <a:rPr lang="en" sz="1640">
                <a:solidFill>
                  <a:schemeClr val="accent1"/>
                </a:solidFill>
              </a:rPr>
              <a:t>Search Rates: </a:t>
            </a:r>
            <a:r>
              <a:rPr b="0" lang="en" sz="1640">
                <a:solidFill>
                  <a:schemeClr val="accent1"/>
                </a:solidFill>
              </a:rPr>
              <a:t>Generally low; however, specific demographics are searched more frequently:</a:t>
            </a:r>
            <a:endParaRPr b="0" sz="1640">
              <a:solidFill>
                <a:schemeClr val="accent1"/>
              </a:solidFill>
            </a:endParaRPr>
          </a:p>
          <a:p>
            <a:pPr indent="-332740" lvl="1" marL="914400" rtl="0" algn="just">
              <a:spcBef>
                <a:spcPts val="0"/>
              </a:spcBef>
              <a:spcAft>
                <a:spcPts val="0"/>
              </a:spcAft>
              <a:buClr>
                <a:schemeClr val="accent1"/>
              </a:buClr>
              <a:buSzPts val="1640"/>
              <a:buChar char="○"/>
            </a:pPr>
            <a:r>
              <a:rPr b="0" lang="en" sz="1640">
                <a:solidFill>
                  <a:schemeClr val="accent1"/>
                </a:solidFill>
              </a:rPr>
              <a:t>Female Native American drivers</a:t>
            </a:r>
            <a:endParaRPr b="0" sz="1640">
              <a:solidFill>
                <a:schemeClr val="accent1"/>
              </a:solidFill>
            </a:endParaRPr>
          </a:p>
          <a:p>
            <a:pPr indent="-332740" lvl="1" marL="914400" rtl="0" algn="just">
              <a:spcBef>
                <a:spcPts val="0"/>
              </a:spcBef>
              <a:spcAft>
                <a:spcPts val="0"/>
              </a:spcAft>
              <a:buClr>
                <a:schemeClr val="accent1"/>
              </a:buClr>
              <a:buSzPts val="1640"/>
              <a:buChar char="○"/>
            </a:pPr>
            <a:r>
              <a:rPr b="0" lang="en" sz="1640">
                <a:solidFill>
                  <a:schemeClr val="accent1"/>
                </a:solidFill>
              </a:rPr>
              <a:t>Male Black drivers</a:t>
            </a:r>
            <a:endParaRPr b="0" sz="1640">
              <a:solidFill>
                <a:schemeClr val="accent1"/>
              </a:solidFill>
            </a:endParaRPr>
          </a:p>
          <a:p>
            <a:pPr indent="-332740" lvl="1" marL="914400" rtl="0" algn="just">
              <a:spcBef>
                <a:spcPts val="0"/>
              </a:spcBef>
              <a:spcAft>
                <a:spcPts val="0"/>
              </a:spcAft>
              <a:buClr>
                <a:schemeClr val="accent1"/>
              </a:buClr>
              <a:buSzPts val="1640"/>
              <a:buChar char="○"/>
            </a:pPr>
            <a:r>
              <a:rPr b="0" lang="en" sz="1640">
                <a:solidFill>
                  <a:schemeClr val="accent1"/>
                </a:solidFill>
              </a:rPr>
              <a:t>Male Hispanic drivers</a:t>
            </a:r>
            <a:endParaRPr b="0" sz="1640">
              <a:solidFill>
                <a:schemeClr val="accent1"/>
              </a:solidFill>
            </a:endParaRPr>
          </a:p>
        </p:txBody>
      </p:sp>
      <p:sp>
        <p:nvSpPr>
          <p:cNvPr id="441" name="Google Shape;441;p35"/>
          <p:cNvSpPr txBox="1"/>
          <p:nvPr>
            <p:ph type="title"/>
          </p:nvPr>
        </p:nvSpPr>
        <p:spPr>
          <a:xfrm>
            <a:off x="671200" y="148550"/>
            <a:ext cx="6507900" cy="753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accent1"/>
                </a:solidFill>
              </a:rPr>
              <a:t>Findings/Conclusions</a:t>
            </a:r>
            <a:endParaRPr>
              <a:solidFill>
                <a:schemeClr val="accen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6"/>
          <p:cNvSpPr txBox="1"/>
          <p:nvPr>
            <p:ph type="title"/>
          </p:nvPr>
        </p:nvSpPr>
        <p:spPr>
          <a:xfrm>
            <a:off x="0" y="823500"/>
            <a:ext cx="4572000" cy="349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solidFill>
                  <a:schemeClr val="accent1"/>
                </a:solidFill>
              </a:rPr>
              <a:t>4</a:t>
            </a:r>
            <a:r>
              <a:rPr lang="en" sz="4200">
                <a:solidFill>
                  <a:schemeClr val="accent1"/>
                </a:solidFill>
              </a:rPr>
              <a:t>. Questions? </a:t>
            </a:r>
            <a:endParaRPr sz="4200">
              <a:solidFill>
                <a:schemeClr val="accent1"/>
              </a:solidFill>
            </a:endParaRPr>
          </a:p>
        </p:txBody>
      </p:sp>
      <p:pic>
        <p:nvPicPr>
          <p:cNvPr id="447" name="Google Shape;447;p36"/>
          <p:cNvPicPr preferRelativeResize="0"/>
          <p:nvPr/>
        </p:nvPicPr>
        <p:blipFill rotWithShape="1">
          <a:blip r:embed="rId3">
            <a:alphaModFix/>
          </a:blip>
          <a:srcRect b="0" l="16152" r="17460" t="0"/>
          <a:stretch/>
        </p:blipFill>
        <p:spPr>
          <a:xfrm>
            <a:off x="4572000" y="-10750"/>
            <a:ext cx="4572000" cy="516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Background</a:t>
            </a:r>
            <a:endParaRPr>
              <a:solidFill>
                <a:schemeClr val="accent1"/>
              </a:solidFill>
            </a:endParaRPr>
          </a:p>
        </p:txBody>
      </p:sp>
      <p:sp>
        <p:nvSpPr>
          <p:cNvPr id="305" name="Google Shape;305;p15"/>
          <p:cNvSpPr txBox="1"/>
          <p:nvPr>
            <p:ph idx="1" type="body"/>
          </p:nvPr>
        </p:nvSpPr>
        <p:spPr>
          <a:xfrm>
            <a:off x="2895125" y="1457925"/>
            <a:ext cx="5482200" cy="322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Char char="●"/>
            </a:pPr>
            <a:r>
              <a:rPr b="1" lang="en" sz="1600">
                <a:solidFill>
                  <a:schemeClr val="accent1"/>
                </a:solidFill>
              </a:rPr>
              <a:t>Marc Yamada : Chief of Montgomery County Police Department</a:t>
            </a:r>
            <a:endParaRPr b="1" sz="16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Wants to </a:t>
            </a:r>
            <a:r>
              <a:rPr lang="en" sz="1400">
                <a:solidFill>
                  <a:schemeClr val="accent1"/>
                </a:solidFill>
              </a:rPr>
              <a:t>promote a stronger relationship between the community and the police force</a:t>
            </a:r>
            <a:r>
              <a:rPr lang="en" sz="1400">
                <a:solidFill>
                  <a:schemeClr val="accent1"/>
                </a:solidFill>
              </a:rPr>
              <a:t> through trust and transparency</a:t>
            </a:r>
            <a:endParaRPr sz="1600">
              <a:solidFill>
                <a:schemeClr val="accent1"/>
              </a:solidFill>
            </a:endParaRPr>
          </a:p>
          <a:p>
            <a:pPr indent="-330200" lvl="0" marL="457200" rtl="0" algn="l">
              <a:spcBef>
                <a:spcPts val="0"/>
              </a:spcBef>
              <a:spcAft>
                <a:spcPts val="0"/>
              </a:spcAft>
              <a:buClr>
                <a:schemeClr val="accent1"/>
              </a:buClr>
              <a:buSzPts val="1600"/>
              <a:buChar char="●"/>
            </a:pPr>
            <a:r>
              <a:rPr b="1" lang="en" sz="1600">
                <a:solidFill>
                  <a:schemeClr val="accent1"/>
                </a:solidFill>
              </a:rPr>
              <a:t>The Role of Data: Informed Decision Making and Resource Allocation</a:t>
            </a:r>
            <a:endParaRPr b="1" sz="16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MCPD will be able to allocate resources more effectively</a:t>
            </a:r>
            <a:endParaRPr sz="1600">
              <a:solidFill>
                <a:schemeClr val="accent1"/>
              </a:solidFill>
            </a:endParaRPr>
          </a:p>
          <a:p>
            <a:pPr indent="-330200" lvl="0" marL="457200" rtl="0" algn="l">
              <a:spcBef>
                <a:spcPts val="0"/>
              </a:spcBef>
              <a:spcAft>
                <a:spcPts val="0"/>
              </a:spcAft>
              <a:buClr>
                <a:schemeClr val="accent1"/>
              </a:buClr>
              <a:buSzPts val="1600"/>
              <a:buChar char="●"/>
            </a:pPr>
            <a:r>
              <a:rPr b="1" lang="en" sz="1600">
                <a:solidFill>
                  <a:schemeClr val="accent1"/>
                </a:solidFill>
              </a:rPr>
              <a:t>Time Based and Location Insights</a:t>
            </a:r>
            <a:endParaRPr b="1" sz="16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Insights into hotspots during commute times</a:t>
            </a:r>
            <a:endParaRPr sz="1400">
              <a:solidFill>
                <a:schemeClr val="accent1"/>
              </a:solidFill>
            </a:endParaRPr>
          </a:p>
        </p:txBody>
      </p:sp>
      <p:pic>
        <p:nvPicPr>
          <p:cNvPr id="306" name="Google Shape;306;p15"/>
          <p:cNvPicPr preferRelativeResize="0"/>
          <p:nvPr/>
        </p:nvPicPr>
        <p:blipFill>
          <a:blip r:embed="rId3">
            <a:alphaModFix/>
          </a:blip>
          <a:stretch>
            <a:fillRect/>
          </a:stretch>
        </p:blipFill>
        <p:spPr>
          <a:xfrm>
            <a:off x="1152575" y="1641425"/>
            <a:ext cx="1486924" cy="1463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16"/>
          <p:cNvPicPr preferRelativeResize="0"/>
          <p:nvPr/>
        </p:nvPicPr>
        <p:blipFill rotWithShape="1">
          <a:blip r:embed="rId3">
            <a:alphaModFix/>
          </a:blip>
          <a:srcRect b="0" l="0" r="55404" t="0"/>
          <a:stretch/>
        </p:blipFill>
        <p:spPr>
          <a:xfrm>
            <a:off x="0" y="0"/>
            <a:ext cx="4742645" cy="5143500"/>
          </a:xfrm>
          <a:prstGeom prst="rect">
            <a:avLst/>
          </a:prstGeom>
          <a:noFill/>
          <a:ln>
            <a:noFill/>
          </a:ln>
        </p:spPr>
      </p:pic>
      <p:sp>
        <p:nvSpPr>
          <p:cNvPr id="312" name="Google Shape;312;p16"/>
          <p:cNvSpPr txBox="1"/>
          <p:nvPr/>
        </p:nvSpPr>
        <p:spPr>
          <a:xfrm>
            <a:off x="4742650" y="1833000"/>
            <a:ext cx="4326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chemeClr val="accent1"/>
                </a:solidFill>
                <a:latin typeface="Maven Pro"/>
                <a:ea typeface="Maven Pro"/>
                <a:cs typeface="Maven Pro"/>
                <a:sym typeface="Maven Pro"/>
              </a:rPr>
              <a:t>1</a:t>
            </a:r>
            <a:r>
              <a:rPr b="1" lang="en" sz="4200">
                <a:solidFill>
                  <a:schemeClr val="accent1"/>
                </a:solidFill>
                <a:latin typeface="Maven Pro"/>
                <a:ea typeface="Maven Pro"/>
                <a:cs typeface="Maven Pro"/>
                <a:sym typeface="Maven Pro"/>
              </a:rPr>
              <a:t>. Data Cleaning &amp; Organization</a:t>
            </a:r>
            <a:endParaRPr b="1" sz="4200">
              <a:solidFill>
                <a:schemeClr val="accent1"/>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About Our Data</a:t>
            </a:r>
            <a:endParaRPr>
              <a:solidFill>
                <a:schemeClr val="accent1"/>
              </a:solidFill>
            </a:endParaRPr>
          </a:p>
        </p:txBody>
      </p:sp>
      <p:sp>
        <p:nvSpPr>
          <p:cNvPr id="318" name="Google Shape;318;p17"/>
          <p:cNvSpPr txBox="1"/>
          <p:nvPr>
            <p:ph idx="1" type="body"/>
          </p:nvPr>
        </p:nvSpPr>
        <p:spPr>
          <a:xfrm>
            <a:off x="1303750" y="1305525"/>
            <a:ext cx="7030500" cy="3226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Char char="●"/>
            </a:pPr>
            <a:r>
              <a:rPr lang="en" sz="1600">
                <a:solidFill>
                  <a:schemeClr val="accent1"/>
                </a:solidFill>
              </a:rPr>
              <a:t>Dataset Overview: </a:t>
            </a:r>
            <a:r>
              <a:rPr lang="en" sz="1400">
                <a:solidFill>
                  <a:schemeClr val="accent1"/>
                </a:solidFill>
              </a:rPr>
              <a:t>Contains traffic violation data from 2018 to present</a:t>
            </a:r>
            <a:endParaRPr sz="14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Key columns include:</a:t>
            </a:r>
            <a:endParaRPr sz="1400">
              <a:solidFill>
                <a:schemeClr val="accent1"/>
              </a:solidFill>
            </a:endParaRPr>
          </a:p>
          <a:p>
            <a:pPr indent="-317500" lvl="2" marL="1371600" rtl="0" algn="l">
              <a:spcBef>
                <a:spcPts val="0"/>
              </a:spcBef>
              <a:spcAft>
                <a:spcPts val="0"/>
              </a:spcAft>
              <a:buClr>
                <a:schemeClr val="accent1"/>
              </a:buClr>
              <a:buSzPts val="1400"/>
              <a:buChar char="■"/>
            </a:pPr>
            <a:r>
              <a:rPr lang="en" sz="1400">
                <a:solidFill>
                  <a:schemeClr val="accent1"/>
                </a:solidFill>
              </a:rPr>
              <a:t>Date Of Stop</a:t>
            </a:r>
            <a:endParaRPr sz="1400">
              <a:solidFill>
                <a:schemeClr val="accent1"/>
              </a:solidFill>
            </a:endParaRPr>
          </a:p>
          <a:p>
            <a:pPr indent="-317500" lvl="2" marL="1371600" rtl="0" algn="l">
              <a:spcBef>
                <a:spcPts val="0"/>
              </a:spcBef>
              <a:spcAft>
                <a:spcPts val="0"/>
              </a:spcAft>
              <a:buClr>
                <a:schemeClr val="accent1"/>
              </a:buClr>
              <a:buSzPts val="1400"/>
              <a:buChar char="■"/>
            </a:pPr>
            <a:r>
              <a:rPr lang="en" sz="1400">
                <a:solidFill>
                  <a:schemeClr val="accent1"/>
                </a:solidFill>
              </a:rPr>
              <a:t>Description</a:t>
            </a:r>
            <a:endParaRPr sz="1400">
              <a:solidFill>
                <a:schemeClr val="accent1"/>
              </a:solidFill>
            </a:endParaRPr>
          </a:p>
          <a:p>
            <a:pPr indent="-317500" lvl="2" marL="1371600" rtl="0" algn="l">
              <a:spcBef>
                <a:spcPts val="0"/>
              </a:spcBef>
              <a:spcAft>
                <a:spcPts val="0"/>
              </a:spcAft>
              <a:buClr>
                <a:schemeClr val="accent1"/>
              </a:buClr>
              <a:buSzPts val="1400"/>
              <a:buChar char="■"/>
            </a:pPr>
            <a:r>
              <a:rPr lang="en" sz="1400">
                <a:solidFill>
                  <a:schemeClr val="accent1"/>
                </a:solidFill>
              </a:rPr>
              <a:t>Latitude &amp; Longitude</a:t>
            </a:r>
            <a:endParaRPr sz="1400">
              <a:solidFill>
                <a:schemeClr val="accent1"/>
              </a:solidFill>
            </a:endParaRPr>
          </a:p>
          <a:p>
            <a:pPr indent="-317500" lvl="2" marL="1371600" rtl="0" algn="l">
              <a:spcBef>
                <a:spcPts val="0"/>
              </a:spcBef>
              <a:spcAft>
                <a:spcPts val="0"/>
              </a:spcAft>
              <a:buClr>
                <a:schemeClr val="accent1"/>
              </a:buClr>
              <a:buSzPts val="1400"/>
              <a:buChar char="■"/>
            </a:pPr>
            <a:r>
              <a:rPr lang="en" sz="1400">
                <a:solidFill>
                  <a:schemeClr val="accent1"/>
                </a:solidFill>
              </a:rPr>
              <a:t>Personal Injury</a:t>
            </a:r>
            <a:endParaRPr sz="1400">
              <a:solidFill>
                <a:schemeClr val="accent1"/>
              </a:solidFill>
            </a:endParaRPr>
          </a:p>
          <a:p>
            <a:pPr indent="-317500" lvl="2" marL="1371600" rtl="0" algn="l">
              <a:spcBef>
                <a:spcPts val="0"/>
              </a:spcBef>
              <a:spcAft>
                <a:spcPts val="0"/>
              </a:spcAft>
              <a:buClr>
                <a:schemeClr val="accent1"/>
              </a:buClr>
              <a:buSzPts val="1400"/>
              <a:buChar char="■"/>
            </a:pPr>
            <a:r>
              <a:rPr lang="en" sz="1400">
                <a:solidFill>
                  <a:schemeClr val="accent1"/>
                </a:solidFill>
              </a:rPr>
              <a:t>Commercial </a:t>
            </a:r>
            <a:r>
              <a:rPr lang="en" sz="1400">
                <a:solidFill>
                  <a:schemeClr val="accent1"/>
                </a:solidFill>
              </a:rPr>
              <a:t>Vehicle</a:t>
            </a:r>
            <a:r>
              <a:rPr lang="en" sz="1400">
                <a:solidFill>
                  <a:schemeClr val="accent1"/>
                </a:solidFill>
              </a:rPr>
              <a:t> and License Type</a:t>
            </a:r>
            <a:endParaRPr sz="1400">
              <a:solidFill>
                <a:schemeClr val="accent1"/>
              </a:solidFill>
            </a:endParaRPr>
          </a:p>
          <a:p>
            <a:pPr indent="-330200" lvl="0" marL="457200" rtl="0" algn="l">
              <a:spcBef>
                <a:spcPts val="0"/>
              </a:spcBef>
              <a:spcAft>
                <a:spcPts val="0"/>
              </a:spcAft>
              <a:buClr>
                <a:schemeClr val="accent1"/>
              </a:buClr>
              <a:buSzPts val="1600"/>
              <a:buChar char="●"/>
            </a:pPr>
            <a:r>
              <a:rPr lang="en" sz="1600">
                <a:solidFill>
                  <a:schemeClr val="accent1"/>
                </a:solidFill>
              </a:rPr>
              <a:t>Geographic Scope</a:t>
            </a:r>
            <a:endParaRPr sz="16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Data spans only within Montgomery County, MD</a:t>
            </a:r>
            <a:endParaRPr sz="1400">
              <a:solidFill>
                <a:schemeClr val="accent1"/>
              </a:solidFill>
            </a:endParaRPr>
          </a:p>
          <a:p>
            <a:pPr indent="-330200" lvl="0" marL="457200" rtl="0" algn="l">
              <a:spcBef>
                <a:spcPts val="0"/>
              </a:spcBef>
              <a:spcAft>
                <a:spcPts val="0"/>
              </a:spcAft>
              <a:buClr>
                <a:schemeClr val="accent1"/>
              </a:buClr>
              <a:buSzPts val="1600"/>
              <a:buChar char="●"/>
            </a:pPr>
            <a:r>
              <a:rPr lang="en" sz="1600">
                <a:solidFill>
                  <a:schemeClr val="accent1"/>
                </a:solidFill>
              </a:rPr>
              <a:t>Outcomes Tracked</a:t>
            </a:r>
            <a:endParaRPr sz="16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Within each arrest, an ID is assigned to the stop</a:t>
            </a:r>
            <a:endParaRPr sz="1400">
              <a:solidFill>
                <a:schemeClr val="accent1"/>
              </a:solidFill>
            </a:endParaRPr>
          </a:p>
          <a:p>
            <a:pPr indent="-330200" lvl="0" marL="457200" rtl="0" algn="l">
              <a:spcBef>
                <a:spcPts val="0"/>
              </a:spcBef>
              <a:spcAft>
                <a:spcPts val="0"/>
              </a:spcAft>
              <a:buClr>
                <a:schemeClr val="accent1"/>
              </a:buClr>
              <a:buSzPts val="1600"/>
              <a:buChar char="●"/>
            </a:pPr>
            <a:r>
              <a:rPr lang="en" sz="1600">
                <a:solidFill>
                  <a:schemeClr val="accent1"/>
                </a:solidFill>
              </a:rPr>
              <a:t>Demographics</a:t>
            </a:r>
            <a:endParaRPr sz="16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Driver-related details such as race, gender, and city/state of residence</a:t>
            </a:r>
            <a:endParaRPr sz="1400">
              <a:solidFill>
                <a:schemeClr val="accent1"/>
              </a:solidFill>
            </a:endParaRPr>
          </a:p>
          <a:p>
            <a:pPr indent="-317500" lvl="1" marL="914400" rtl="0" algn="l">
              <a:spcBef>
                <a:spcPts val="0"/>
              </a:spcBef>
              <a:spcAft>
                <a:spcPts val="0"/>
              </a:spcAft>
              <a:buClr>
                <a:schemeClr val="accent1"/>
              </a:buClr>
              <a:buSzPts val="1400"/>
              <a:buChar char="○"/>
            </a:pPr>
            <a:r>
              <a:rPr lang="en" sz="1400">
                <a:solidFill>
                  <a:schemeClr val="accent1"/>
                </a:solidFill>
              </a:rPr>
              <a:t>Added Montgomery County, MD diversity and population information</a:t>
            </a:r>
            <a:endParaRPr sz="14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Cleaning</a:t>
            </a:r>
            <a:r>
              <a:rPr lang="en">
                <a:solidFill>
                  <a:schemeClr val="accent1"/>
                </a:solidFill>
              </a:rPr>
              <a:t> Our Data</a:t>
            </a:r>
            <a:endParaRPr>
              <a:solidFill>
                <a:schemeClr val="accent1"/>
              </a:solidFill>
            </a:endParaRPr>
          </a:p>
        </p:txBody>
      </p:sp>
      <p:sp>
        <p:nvSpPr>
          <p:cNvPr id="324" name="Google Shape;324;p18"/>
          <p:cNvSpPr txBox="1"/>
          <p:nvPr>
            <p:ph idx="1" type="body"/>
          </p:nvPr>
        </p:nvSpPr>
        <p:spPr>
          <a:xfrm>
            <a:off x="1303750" y="1305525"/>
            <a:ext cx="7030500" cy="32262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Clr>
                <a:schemeClr val="accent1"/>
              </a:buClr>
              <a:buSzPts val="1500"/>
              <a:buChar char="●"/>
            </a:pPr>
            <a:r>
              <a:rPr lang="en" sz="1500">
                <a:solidFill>
                  <a:schemeClr val="accent1"/>
                </a:solidFill>
              </a:rPr>
              <a:t>Data Import &amp; Structure</a:t>
            </a:r>
            <a:endParaRPr sz="1500">
              <a:solidFill>
                <a:schemeClr val="accent1"/>
              </a:solidFill>
            </a:endParaRPr>
          </a:p>
          <a:p>
            <a:pPr indent="-311150" lvl="1" marL="914400" rtl="0" algn="l">
              <a:spcBef>
                <a:spcPts val="0"/>
              </a:spcBef>
              <a:spcAft>
                <a:spcPts val="0"/>
              </a:spcAft>
              <a:buClr>
                <a:schemeClr val="accent1"/>
              </a:buClr>
              <a:buSzPts val="1300"/>
              <a:buChar char="○"/>
            </a:pPr>
            <a:r>
              <a:rPr lang="en" sz="1300">
                <a:solidFill>
                  <a:schemeClr val="accent1"/>
                </a:solidFill>
              </a:rPr>
              <a:t>Our loaded dataset contained 35 columns of traffic locations totaling over a million rows of data</a:t>
            </a:r>
            <a:endParaRPr sz="1300">
              <a:solidFill>
                <a:schemeClr val="accent1"/>
              </a:solidFill>
            </a:endParaRPr>
          </a:p>
          <a:p>
            <a:pPr indent="-323850" lvl="0" marL="457200" rtl="0" algn="l">
              <a:spcBef>
                <a:spcPts val="0"/>
              </a:spcBef>
              <a:spcAft>
                <a:spcPts val="0"/>
              </a:spcAft>
              <a:buClr>
                <a:schemeClr val="accent1"/>
              </a:buClr>
              <a:buSzPts val="1500"/>
              <a:buChar char="●"/>
            </a:pPr>
            <a:r>
              <a:rPr lang="en" sz="1500">
                <a:solidFill>
                  <a:schemeClr val="accent1"/>
                </a:solidFill>
              </a:rPr>
              <a:t>Handlining Missing Values</a:t>
            </a:r>
            <a:endParaRPr sz="1500">
              <a:solidFill>
                <a:schemeClr val="accent1"/>
              </a:solidFill>
            </a:endParaRPr>
          </a:p>
          <a:p>
            <a:pPr indent="-311150" lvl="1" marL="914400" rtl="0" algn="l">
              <a:spcBef>
                <a:spcPts val="0"/>
              </a:spcBef>
              <a:spcAft>
                <a:spcPts val="0"/>
              </a:spcAft>
              <a:buClr>
                <a:schemeClr val="accent1"/>
              </a:buClr>
              <a:buSzPts val="1300"/>
              <a:buChar char="○"/>
            </a:pPr>
            <a:r>
              <a:rPr lang="en" sz="1300">
                <a:solidFill>
                  <a:schemeClr val="accent1"/>
                </a:solidFill>
              </a:rPr>
              <a:t>Columns with &gt;90% missing values: Dropped Entire Column</a:t>
            </a:r>
            <a:endParaRPr sz="1300">
              <a:solidFill>
                <a:schemeClr val="accent1"/>
              </a:solidFill>
            </a:endParaRPr>
          </a:p>
          <a:p>
            <a:pPr indent="-311150" lvl="1" marL="914400" rtl="0" algn="l">
              <a:spcBef>
                <a:spcPts val="0"/>
              </a:spcBef>
              <a:spcAft>
                <a:spcPts val="0"/>
              </a:spcAft>
              <a:buClr>
                <a:schemeClr val="accent1"/>
              </a:buClr>
              <a:buSzPts val="1300"/>
              <a:buChar char="○"/>
            </a:pPr>
            <a:r>
              <a:rPr lang="en" sz="1300">
                <a:solidFill>
                  <a:schemeClr val="accent1"/>
                </a:solidFill>
              </a:rPr>
              <a:t>All other columns had &lt;40 % missing values: Filled in with “Unknown</a:t>
            </a:r>
            <a:endParaRPr sz="1300">
              <a:solidFill>
                <a:schemeClr val="accent1"/>
              </a:solidFill>
            </a:endParaRPr>
          </a:p>
          <a:p>
            <a:pPr indent="-323850" lvl="0" marL="457200" rtl="0" algn="l">
              <a:spcBef>
                <a:spcPts val="0"/>
              </a:spcBef>
              <a:spcAft>
                <a:spcPts val="0"/>
              </a:spcAft>
              <a:buClr>
                <a:schemeClr val="accent1"/>
              </a:buClr>
              <a:buSzPts val="1500"/>
              <a:buChar char="●"/>
            </a:pPr>
            <a:r>
              <a:rPr lang="en" sz="1500">
                <a:solidFill>
                  <a:schemeClr val="accent1"/>
                </a:solidFill>
              </a:rPr>
              <a:t>Date and Time </a:t>
            </a:r>
            <a:r>
              <a:rPr lang="en" sz="1500">
                <a:solidFill>
                  <a:schemeClr val="accent1"/>
                </a:solidFill>
              </a:rPr>
              <a:t>Formatting</a:t>
            </a:r>
            <a:endParaRPr sz="1500">
              <a:solidFill>
                <a:schemeClr val="accent1"/>
              </a:solidFill>
            </a:endParaRPr>
          </a:p>
          <a:p>
            <a:pPr indent="-311150" lvl="1" marL="914400" rtl="0" algn="l">
              <a:spcBef>
                <a:spcPts val="0"/>
              </a:spcBef>
              <a:spcAft>
                <a:spcPts val="0"/>
              </a:spcAft>
              <a:buClr>
                <a:schemeClr val="accent1"/>
              </a:buClr>
              <a:buSzPts val="1300"/>
              <a:buChar char="○"/>
            </a:pPr>
            <a:r>
              <a:rPr lang="en" sz="1300">
                <a:solidFill>
                  <a:schemeClr val="accent1"/>
                </a:solidFill>
              </a:rPr>
              <a:t>Converted “Date of Stop” into a DateTime format for easier time based filtering</a:t>
            </a:r>
            <a:endParaRPr sz="1300">
              <a:solidFill>
                <a:schemeClr val="accent1"/>
              </a:solidFill>
            </a:endParaRPr>
          </a:p>
          <a:p>
            <a:pPr indent="-323850" lvl="0" marL="457200" rtl="0" algn="l">
              <a:spcBef>
                <a:spcPts val="0"/>
              </a:spcBef>
              <a:spcAft>
                <a:spcPts val="0"/>
              </a:spcAft>
              <a:buClr>
                <a:schemeClr val="accent1"/>
              </a:buClr>
              <a:buSzPts val="1500"/>
              <a:buChar char="●"/>
            </a:pPr>
            <a:r>
              <a:rPr lang="en" sz="1500">
                <a:solidFill>
                  <a:schemeClr val="accent1"/>
                </a:solidFill>
              </a:rPr>
              <a:t>Geolocation Data</a:t>
            </a:r>
            <a:endParaRPr sz="1500">
              <a:solidFill>
                <a:schemeClr val="accent1"/>
              </a:solidFill>
            </a:endParaRPr>
          </a:p>
          <a:p>
            <a:pPr indent="-311150" lvl="1" marL="914400" rtl="0" algn="l">
              <a:spcBef>
                <a:spcPts val="0"/>
              </a:spcBef>
              <a:spcAft>
                <a:spcPts val="0"/>
              </a:spcAft>
              <a:buClr>
                <a:schemeClr val="accent1"/>
              </a:buClr>
              <a:buSzPts val="1300"/>
              <a:buChar char="○"/>
            </a:pPr>
            <a:r>
              <a:rPr lang="en" sz="1300">
                <a:solidFill>
                  <a:schemeClr val="accent1"/>
                </a:solidFill>
              </a:rPr>
              <a:t>Dropped</a:t>
            </a:r>
            <a:r>
              <a:rPr lang="en" sz="1300">
                <a:solidFill>
                  <a:schemeClr val="accent1"/>
                </a:solidFill>
              </a:rPr>
              <a:t> the “Geolocation Columns”</a:t>
            </a:r>
            <a:endParaRPr sz="1300">
              <a:solidFill>
                <a:schemeClr val="accent1"/>
              </a:solidFill>
            </a:endParaRPr>
          </a:p>
          <a:p>
            <a:pPr indent="-311150" lvl="1" marL="914400" rtl="0" algn="l">
              <a:spcBef>
                <a:spcPts val="0"/>
              </a:spcBef>
              <a:spcAft>
                <a:spcPts val="0"/>
              </a:spcAft>
              <a:buClr>
                <a:schemeClr val="accent1"/>
              </a:buClr>
              <a:buSzPts val="1300"/>
              <a:buChar char="○"/>
            </a:pPr>
            <a:r>
              <a:rPr lang="en" sz="1300">
                <a:solidFill>
                  <a:schemeClr val="accent1"/>
                </a:solidFill>
              </a:rPr>
              <a:t>Kept “Latitude” and “Longitude” columns, and removed rows where both values were (0.0,0.0)</a:t>
            </a:r>
            <a:endParaRPr sz="1300">
              <a:solidFill>
                <a:schemeClr val="accent1"/>
              </a:solidFill>
            </a:endParaRPr>
          </a:p>
          <a:p>
            <a:pPr indent="0" lvl="0" marL="4572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accent1"/>
                </a:solidFill>
              </a:rPr>
              <a:t>Hypothesis</a:t>
            </a:r>
            <a:endParaRPr>
              <a:solidFill>
                <a:schemeClr val="accent1"/>
              </a:solidFill>
            </a:endParaRPr>
          </a:p>
        </p:txBody>
      </p:sp>
      <p:sp>
        <p:nvSpPr>
          <p:cNvPr id="330" name="Google Shape;330;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accent1"/>
              </a:buClr>
              <a:buSzPts val="1700"/>
              <a:buChar char="●"/>
            </a:pPr>
            <a:r>
              <a:rPr b="1" lang="en" sz="1700">
                <a:solidFill>
                  <a:schemeClr val="accent1"/>
                </a:solidFill>
              </a:rPr>
              <a:t>Do c</a:t>
            </a:r>
            <a:r>
              <a:rPr b="1" lang="en" sz="1700">
                <a:solidFill>
                  <a:schemeClr val="accent1"/>
                </a:solidFill>
              </a:rPr>
              <a:t>ertain demographic groups experience higher traffic stop rates?</a:t>
            </a:r>
            <a:endParaRPr b="1" sz="1700">
              <a:solidFill>
                <a:schemeClr val="accent1"/>
              </a:solidFill>
            </a:endParaRPr>
          </a:p>
          <a:p>
            <a:pPr indent="-336550" lvl="0" marL="457200" rtl="0" algn="l">
              <a:spcBef>
                <a:spcPts val="0"/>
              </a:spcBef>
              <a:spcAft>
                <a:spcPts val="0"/>
              </a:spcAft>
              <a:buClr>
                <a:schemeClr val="accent1"/>
              </a:buClr>
              <a:buSzPts val="1700"/>
              <a:buChar char="●"/>
            </a:pPr>
            <a:r>
              <a:rPr b="1" lang="en" sz="1700">
                <a:solidFill>
                  <a:schemeClr val="accent1"/>
                </a:solidFill>
              </a:rPr>
              <a:t>Hypothesis: The higher number of traffic stops for Black and Hispanic drivers is linked to areas where more people from these groups live, rather than just racial profiling or bias in police actions.</a:t>
            </a:r>
            <a:endParaRPr b="1" sz="1700">
              <a:solidFill>
                <a:schemeClr val="accent1"/>
              </a:solidFill>
            </a:endParaRPr>
          </a:p>
          <a:p>
            <a:pPr indent="0" lvl="0" marL="0" rtl="0" algn="l">
              <a:spcBef>
                <a:spcPts val="1200"/>
              </a:spcBef>
              <a:spcAft>
                <a:spcPts val="1200"/>
              </a:spcAft>
              <a:buNone/>
            </a:pPr>
            <a:r>
              <a:t/>
            </a:r>
            <a:endParaRPr sz="150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0"/>
          <p:cNvSpPr txBox="1"/>
          <p:nvPr>
            <p:ph type="title"/>
          </p:nvPr>
        </p:nvSpPr>
        <p:spPr>
          <a:xfrm>
            <a:off x="0" y="1577100"/>
            <a:ext cx="4572000" cy="1989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200">
                <a:solidFill>
                  <a:schemeClr val="accent1"/>
                </a:solidFill>
              </a:rPr>
              <a:t>2. </a:t>
            </a:r>
            <a:r>
              <a:rPr lang="en" sz="4200">
                <a:solidFill>
                  <a:schemeClr val="accent1"/>
                </a:solidFill>
              </a:rPr>
              <a:t>Data </a:t>
            </a:r>
            <a:endParaRPr sz="4200">
              <a:solidFill>
                <a:schemeClr val="accent1"/>
              </a:solidFill>
            </a:endParaRPr>
          </a:p>
          <a:p>
            <a:pPr indent="0" lvl="0" marL="0" rtl="0" algn="ctr">
              <a:spcBef>
                <a:spcPts val="0"/>
              </a:spcBef>
              <a:spcAft>
                <a:spcPts val="0"/>
              </a:spcAft>
              <a:buNone/>
            </a:pPr>
            <a:r>
              <a:rPr lang="en" sz="4200">
                <a:solidFill>
                  <a:schemeClr val="accent1"/>
                </a:solidFill>
              </a:rPr>
              <a:t>Visualizations</a:t>
            </a:r>
            <a:endParaRPr sz="4200">
              <a:solidFill>
                <a:schemeClr val="accent1"/>
              </a:solidFill>
            </a:endParaRPr>
          </a:p>
        </p:txBody>
      </p:sp>
      <p:pic>
        <p:nvPicPr>
          <p:cNvPr id="336" name="Google Shape;336;p20"/>
          <p:cNvPicPr preferRelativeResize="0"/>
          <p:nvPr/>
        </p:nvPicPr>
        <p:blipFill rotWithShape="1">
          <a:blip r:embed="rId3">
            <a:alphaModFix/>
          </a:blip>
          <a:srcRect b="0" l="48564" r="0" t="3558"/>
          <a:stretch/>
        </p:blipFill>
        <p:spPr>
          <a:xfrm>
            <a:off x="4572000" y="14850"/>
            <a:ext cx="4572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1"/>
          <p:cNvSpPr txBox="1"/>
          <p:nvPr>
            <p:ph type="title"/>
          </p:nvPr>
        </p:nvSpPr>
        <p:spPr>
          <a:xfrm>
            <a:off x="351850" y="104150"/>
            <a:ext cx="7030500" cy="58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Traffic Violations Over Time</a:t>
            </a:r>
            <a:endParaRPr>
              <a:solidFill>
                <a:schemeClr val="accent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2" name="Google Shape;342;p21"/>
          <p:cNvSpPr txBox="1"/>
          <p:nvPr>
            <p:ph idx="1" type="body"/>
          </p:nvPr>
        </p:nvSpPr>
        <p:spPr>
          <a:xfrm>
            <a:off x="7382350" y="1586325"/>
            <a:ext cx="1703100" cy="303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solidFill>
                  <a:schemeClr val="accent1"/>
                </a:solidFill>
              </a:rPr>
              <a:t>Key Takeaways:</a:t>
            </a:r>
            <a:endParaRPr b="1" u="sng">
              <a:solidFill>
                <a:schemeClr val="accent1"/>
              </a:solidFill>
            </a:endParaRPr>
          </a:p>
          <a:p>
            <a:pPr indent="0" lvl="0" marL="0" rtl="0" algn="l">
              <a:spcBef>
                <a:spcPts val="1200"/>
              </a:spcBef>
              <a:spcAft>
                <a:spcPts val="0"/>
              </a:spcAft>
              <a:buNone/>
            </a:pPr>
            <a:r>
              <a:rPr lang="en">
                <a:solidFill>
                  <a:schemeClr val="accent1"/>
                </a:solidFill>
              </a:rPr>
              <a:t>Violations have decreased </a:t>
            </a:r>
            <a:r>
              <a:rPr lang="en">
                <a:solidFill>
                  <a:schemeClr val="accent1"/>
                </a:solidFill>
              </a:rPr>
              <a:t>drastically</a:t>
            </a:r>
            <a:r>
              <a:rPr lang="en">
                <a:solidFill>
                  <a:schemeClr val="accent1"/>
                </a:solidFill>
              </a:rPr>
              <a:t> over the past 7 years</a:t>
            </a:r>
            <a:endParaRPr>
              <a:solidFill>
                <a:schemeClr val="accent1"/>
              </a:solidFill>
            </a:endParaRPr>
          </a:p>
          <a:p>
            <a:pPr indent="0" lvl="0" marL="0" rtl="0" algn="l">
              <a:spcBef>
                <a:spcPts val="1200"/>
              </a:spcBef>
              <a:spcAft>
                <a:spcPts val="1200"/>
              </a:spcAft>
              <a:buNone/>
            </a:pPr>
            <a:r>
              <a:rPr lang="en">
                <a:solidFill>
                  <a:schemeClr val="accent1"/>
                </a:solidFill>
              </a:rPr>
              <a:t>Major decrease started in 2020, during/after COVID</a:t>
            </a:r>
            <a:endParaRPr>
              <a:solidFill>
                <a:schemeClr val="accent1"/>
              </a:solidFill>
            </a:endParaRPr>
          </a:p>
        </p:txBody>
      </p:sp>
      <p:pic>
        <p:nvPicPr>
          <p:cNvPr id="343" name="Google Shape;343;p21"/>
          <p:cNvPicPr preferRelativeResize="0"/>
          <p:nvPr/>
        </p:nvPicPr>
        <p:blipFill rotWithShape="1">
          <a:blip r:embed="rId3">
            <a:alphaModFix/>
          </a:blip>
          <a:srcRect b="0" l="0" r="0" t="5249"/>
          <a:stretch/>
        </p:blipFill>
        <p:spPr>
          <a:xfrm>
            <a:off x="131950" y="739723"/>
            <a:ext cx="7206124" cy="4034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